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  <p:sldMasterId id="2147483930" r:id="rId2"/>
  </p:sldMasterIdLst>
  <p:notesMasterIdLst>
    <p:notesMasterId r:id="rId42"/>
  </p:notesMasterIdLst>
  <p:handoutMasterIdLst>
    <p:handoutMasterId r:id="rId43"/>
  </p:handoutMasterIdLst>
  <p:sldIdLst>
    <p:sldId id="256" r:id="rId3"/>
    <p:sldId id="275" r:id="rId4"/>
    <p:sldId id="324" r:id="rId5"/>
    <p:sldId id="311" r:id="rId6"/>
    <p:sldId id="313" r:id="rId7"/>
    <p:sldId id="312" r:id="rId8"/>
    <p:sldId id="323" r:id="rId9"/>
    <p:sldId id="349" r:id="rId10"/>
    <p:sldId id="336" r:id="rId11"/>
    <p:sldId id="351" r:id="rId12"/>
    <p:sldId id="326" r:id="rId13"/>
    <p:sldId id="278" r:id="rId14"/>
    <p:sldId id="279" r:id="rId15"/>
    <p:sldId id="280" r:id="rId16"/>
    <p:sldId id="283" r:id="rId17"/>
    <p:sldId id="340" r:id="rId18"/>
    <p:sldId id="339" r:id="rId19"/>
    <p:sldId id="281" r:id="rId20"/>
    <p:sldId id="284" r:id="rId21"/>
    <p:sldId id="268" r:id="rId22"/>
    <p:sldId id="327" r:id="rId23"/>
    <p:sldId id="328" r:id="rId24"/>
    <p:sldId id="329" r:id="rId25"/>
    <p:sldId id="330" r:id="rId26"/>
    <p:sldId id="335" r:id="rId27"/>
    <p:sldId id="270" r:id="rId28"/>
    <p:sldId id="333" r:id="rId29"/>
    <p:sldId id="370" r:id="rId30"/>
    <p:sldId id="334" r:id="rId31"/>
    <p:sldId id="338" r:id="rId32"/>
    <p:sldId id="347" r:id="rId33"/>
    <p:sldId id="302" r:id="rId34"/>
    <p:sldId id="371" r:id="rId35"/>
    <p:sldId id="303" r:id="rId36"/>
    <p:sldId id="258" r:id="rId37"/>
    <p:sldId id="344" r:id="rId38"/>
    <p:sldId id="341" r:id="rId39"/>
    <p:sldId id="343" r:id="rId40"/>
    <p:sldId id="309" r:id="rId4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in Alderweireldt" initials="R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4132CE-935B-4C03-829B-C8818CC84632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3EEF82D-21F1-4704-B8D7-849779794AA3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 vert="vert"/>
        <a:lstStyle/>
        <a:p>
          <a:pPr>
            <a:spcAft>
              <a:spcPts val="0"/>
            </a:spcAft>
          </a:pPr>
          <a:r>
            <a:rPr lang="de-DE" sz="2400" b="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101 </a:t>
          </a:r>
          <a:br>
            <a:rPr lang="de-DE" sz="2400" b="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de-DE" sz="2400" b="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2400" b="0" cap="small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Genomes</a:t>
          </a:r>
          <a:br>
            <a:rPr lang="de-DE" sz="2400" b="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de-DE" sz="2400" b="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2400" b="0" cap="small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Marfans</a:t>
          </a:r>
          <a:endParaRPr lang="de-DE" sz="2400" b="0" cap="small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de-DE" sz="2400" b="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Project</a:t>
          </a:r>
        </a:p>
      </dgm:t>
    </dgm:pt>
    <dgm:pt modelId="{26A8B727-5F93-4F07-8DB0-6F5EAFBB3666}" type="parTrans" cxnId="{30A6644F-1FBD-4889-8437-B53E52BA3C48}">
      <dgm:prSet/>
      <dgm:spPr/>
      <dgm:t>
        <a:bodyPr/>
        <a:lstStyle/>
        <a:p>
          <a:endParaRPr lang="de-DE"/>
        </a:p>
      </dgm:t>
    </dgm:pt>
    <dgm:pt modelId="{949743FD-8452-4DBC-A8DC-6A454B0BF33B}" type="sibTrans" cxnId="{30A6644F-1FBD-4889-8437-B53E52BA3C48}">
      <dgm:prSet/>
      <dgm:spPr/>
      <dgm:t>
        <a:bodyPr/>
        <a:lstStyle/>
        <a:p>
          <a:endParaRPr lang="de-DE"/>
        </a:p>
      </dgm:t>
    </dgm:pt>
    <dgm:pt modelId="{4506C2DE-5BD3-4E8E-84A4-94847B06ADF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noFill/>
        </a:ln>
      </dgm:spPr>
      <dgm:t>
        <a:bodyPr/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Scientific Committee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Co-Presidents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Prof. Julie De Backer (UZGENT)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Prof. Bart Loeys (UZA)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Members</a:t>
          </a: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r-BE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Prof. Anne De Paepe (UZGENT)</a:t>
          </a:r>
          <a:endParaRPr lang="en-US" sz="1100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r-BE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Prof. Catherine Boileau (BICHAT </a:t>
          </a:r>
          <a:r>
            <a:rPr lang="fr-BE" sz="1100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Hospital</a:t>
          </a:r>
          <a:r>
            <a:rPr lang="fr-BE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1100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Dr. Guillaume Smits (HUDERF)</a:t>
          </a:r>
          <a:endParaRPr lang="de-DE" sz="1100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Dr. Aline Verstraeten (UZA)</a:t>
          </a: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Dr. Marjolijn Renard (UZGENT)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Prof. Paul Coucke (UZGENT)</a:t>
          </a:r>
        </a:p>
      </dgm:t>
    </dgm:pt>
    <dgm:pt modelId="{7A4CA1E1-D6E4-4190-B65D-2E6A243D2CF0}" type="parTrans" cxnId="{81C21CC5-14C6-4EB5-A7F1-87CA5F055EAD}">
      <dgm:prSet/>
      <dgm:spPr/>
      <dgm:t>
        <a:bodyPr/>
        <a:lstStyle/>
        <a:p>
          <a:endParaRPr lang="de-DE" dirty="0"/>
        </a:p>
      </dgm:t>
    </dgm:pt>
    <dgm:pt modelId="{54B386FC-97EF-48F1-A2FE-CECEFFBD2809}" type="sibTrans" cxnId="{81C21CC5-14C6-4EB5-A7F1-87CA5F055EAD}">
      <dgm:prSet/>
      <dgm:spPr/>
      <dgm:t>
        <a:bodyPr/>
        <a:lstStyle/>
        <a:p>
          <a:endParaRPr lang="de-DE"/>
        </a:p>
      </dgm:t>
    </dgm:pt>
    <dgm:pt modelId="{52AF17B8-6892-4DA5-97F3-0AC0CDCB5BC6}" type="pres">
      <dgm:prSet presAssocID="{D14132CE-935B-4C03-829B-C8818CC8463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7823047-DB33-4C6C-9B89-0C4ED7E600B9}" type="pres">
      <dgm:prSet presAssocID="{53EEF82D-21F1-4704-B8D7-849779794AA3}" presName="root1" presStyleCnt="0"/>
      <dgm:spPr/>
    </dgm:pt>
    <dgm:pt modelId="{81D179C2-47D7-4E3D-AAC6-51D1DE48460D}" type="pres">
      <dgm:prSet presAssocID="{53EEF82D-21F1-4704-B8D7-849779794AA3}" presName="LevelOneTextNode" presStyleLbl="node0" presStyleIdx="0" presStyleCnt="1" custAng="0" custScaleX="211906" custLinFactX="200000" custLinFactNeighborX="287159" custLinFactNeighborY="-98">
        <dgm:presLayoutVars>
          <dgm:chPref val="3"/>
        </dgm:presLayoutVars>
      </dgm:prSet>
      <dgm:spPr/>
    </dgm:pt>
    <dgm:pt modelId="{B4572E39-EDA2-4B11-B019-DFB4B5676E7C}" type="pres">
      <dgm:prSet presAssocID="{53EEF82D-21F1-4704-B8D7-849779794AA3}" presName="level2hierChild" presStyleCnt="0"/>
      <dgm:spPr/>
    </dgm:pt>
    <dgm:pt modelId="{442369DC-A56E-4CBA-B516-D23FC2425E64}" type="pres">
      <dgm:prSet presAssocID="{7A4CA1E1-D6E4-4190-B65D-2E6A243D2CF0}" presName="conn2-1" presStyleLbl="parChTrans1D2" presStyleIdx="0" presStyleCnt="1"/>
      <dgm:spPr/>
    </dgm:pt>
    <dgm:pt modelId="{1985DE61-30E0-4234-8335-AB3AAE22ED30}" type="pres">
      <dgm:prSet presAssocID="{7A4CA1E1-D6E4-4190-B65D-2E6A243D2CF0}" presName="connTx" presStyleLbl="parChTrans1D2" presStyleIdx="0" presStyleCnt="1"/>
      <dgm:spPr/>
    </dgm:pt>
    <dgm:pt modelId="{E2BA544F-ADE1-4636-AEFD-C0B49A2D67A0}" type="pres">
      <dgm:prSet presAssocID="{4506C2DE-5BD3-4E8E-84A4-94847B06ADFA}" presName="root2" presStyleCnt="0"/>
      <dgm:spPr/>
    </dgm:pt>
    <dgm:pt modelId="{EEB44FAC-73AB-441C-95C4-D7C148C74A53}" type="pres">
      <dgm:prSet presAssocID="{4506C2DE-5BD3-4E8E-84A4-94847B06ADFA}" presName="LevelTwoTextNode" presStyleLbl="node2" presStyleIdx="0" presStyleCnt="1" custScaleX="135655" custScaleY="329248" custLinFactNeighborX="-72292" custLinFactNeighborY="86608">
        <dgm:presLayoutVars>
          <dgm:chPref val="3"/>
        </dgm:presLayoutVars>
      </dgm:prSet>
      <dgm:spPr/>
    </dgm:pt>
    <dgm:pt modelId="{655BEF87-70C7-44EA-BE00-C45AC9B54622}" type="pres">
      <dgm:prSet presAssocID="{4506C2DE-5BD3-4E8E-84A4-94847B06ADFA}" presName="level3hierChild" presStyleCnt="0"/>
      <dgm:spPr/>
    </dgm:pt>
  </dgm:ptLst>
  <dgm:cxnLst>
    <dgm:cxn modelId="{30A6644F-1FBD-4889-8437-B53E52BA3C48}" srcId="{D14132CE-935B-4C03-829B-C8818CC84632}" destId="{53EEF82D-21F1-4704-B8D7-849779794AA3}" srcOrd="0" destOrd="0" parTransId="{26A8B727-5F93-4F07-8DB0-6F5EAFBB3666}" sibTransId="{949743FD-8452-4DBC-A8DC-6A454B0BF33B}"/>
    <dgm:cxn modelId="{D46F4881-5BF5-4CC5-BF19-84BA00590FF8}" type="presOf" srcId="{7A4CA1E1-D6E4-4190-B65D-2E6A243D2CF0}" destId="{442369DC-A56E-4CBA-B516-D23FC2425E64}" srcOrd="0" destOrd="0" presId="urn:microsoft.com/office/officeart/2008/layout/HorizontalMultiLevelHierarchy"/>
    <dgm:cxn modelId="{E33BB78C-76FC-4DB7-8F5F-5436D01B1C04}" type="presOf" srcId="{53EEF82D-21F1-4704-B8D7-849779794AA3}" destId="{81D179C2-47D7-4E3D-AAC6-51D1DE48460D}" srcOrd="0" destOrd="0" presId="urn:microsoft.com/office/officeart/2008/layout/HorizontalMultiLevelHierarchy"/>
    <dgm:cxn modelId="{CF64B78E-2973-4171-AACA-7D524AB7DFA6}" type="presOf" srcId="{7A4CA1E1-D6E4-4190-B65D-2E6A243D2CF0}" destId="{1985DE61-30E0-4234-8335-AB3AAE22ED30}" srcOrd="1" destOrd="0" presId="urn:microsoft.com/office/officeart/2008/layout/HorizontalMultiLevelHierarchy"/>
    <dgm:cxn modelId="{81C21CC5-14C6-4EB5-A7F1-87CA5F055EAD}" srcId="{53EEF82D-21F1-4704-B8D7-849779794AA3}" destId="{4506C2DE-5BD3-4E8E-84A4-94847B06ADFA}" srcOrd="0" destOrd="0" parTransId="{7A4CA1E1-D6E4-4190-B65D-2E6A243D2CF0}" sibTransId="{54B386FC-97EF-48F1-A2FE-CECEFFBD2809}"/>
    <dgm:cxn modelId="{4A2BD0C8-1093-4E3A-93DE-AF14960F43FD}" type="presOf" srcId="{D14132CE-935B-4C03-829B-C8818CC84632}" destId="{52AF17B8-6892-4DA5-97F3-0AC0CDCB5BC6}" srcOrd="0" destOrd="0" presId="urn:microsoft.com/office/officeart/2008/layout/HorizontalMultiLevelHierarchy"/>
    <dgm:cxn modelId="{57522CF9-CAFA-47FC-971F-88544DD95A1B}" type="presOf" srcId="{4506C2DE-5BD3-4E8E-84A4-94847B06ADFA}" destId="{EEB44FAC-73AB-441C-95C4-D7C148C74A53}" srcOrd="0" destOrd="0" presId="urn:microsoft.com/office/officeart/2008/layout/HorizontalMultiLevelHierarchy"/>
    <dgm:cxn modelId="{88D38A97-C7E3-40E5-9EAE-666E05C5B318}" type="presParOf" srcId="{52AF17B8-6892-4DA5-97F3-0AC0CDCB5BC6}" destId="{67823047-DB33-4C6C-9B89-0C4ED7E600B9}" srcOrd="0" destOrd="0" presId="urn:microsoft.com/office/officeart/2008/layout/HorizontalMultiLevelHierarchy"/>
    <dgm:cxn modelId="{38AF4DDC-1982-4834-8F5E-14060E0475C7}" type="presParOf" srcId="{67823047-DB33-4C6C-9B89-0C4ED7E600B9}" destId="{81D179C2-47D7-4E3D-AAC6-51D1DE48460D}" srcOrd="0" destOrd="0" presId="urn:microsoft.com/office/officeart/2008/layout/HorizontalMultiLevelHierarchy"/>
    <dgm:cxn modelId="{069C3B77-8B16-4B24-B6CE-EBEB5917482C}" type="presParOf" srcId="{67823047-DB33-4C6C-9B89-0C4ED7E600B9}" destId="{B4572E39-EDA2-4B11-B019-DFB4B5676E7C}" srcOrd="1" destOrd="0" presId="urn:microsoft.com/office/officeart/2008/layout/HorizontalMultiLevelHierarchy"/>
    <dgm:cxn modelId="{D22F7C40-1180-4DDD-96C5-7D6DE2D6ABA1}" type="presParOf" srcId="{B4572E39-EDA2-4B11-B019-DFB4B5676E7C}" destId="{442369DC-A56E-4CBA-B516-D23FC2425E64}" srcOrd="0" destOrd="0" presId="urn:microsoft.com/office/officeart/2008/layout/HorizontalMultiLevelHierarchy"/>
    <dgm:cxn modelId="{DCC9E8FE-28BD-40C0-A86B-5AF96651255A}" type="presParOf" srcId="{442369DC-A56E-4CBA-B516-D23FC2425E64}" destId="{1985DE61-30E0-4234-8335-AB3AAE22ED30}" srcOrd="0" destOrd="0" presId="urn:microsoft.com/office/officeart/2008/layout/HorizontalMultiLevelHierarchy"/>
    <dgm:cxn modelId="{F2962B2F-D907-42F4-B4A8-4EA9547F0619}" type="presParOf" srcId="{B4572E39-EDA2-4B11-B019-DFB4B5676E7C}" destId="{E2BA544F-ADE1-4636-AEFD-C0B49A2D67A0}" srcOrd="1" destOrd="0" presId="urn:microsoft.com/office/officeart/2008/layout/HorizontalMultiLevelHierarchy"/>
    <dgm:cxn modelId="{6D8FF909-3E5E-4750-9A8D-F19390B2C0A4}" type="presParOf" srcId="{E2BA544F-ADE1-4636-AEFD-C0B49A2D67A0}" destId="{EEB44FAC-73AB-441C-95C4-D7C148C74A53}" srcOrd="0" destOrd="0" presId="urn:microsoft.com/office/officeart/2008/layout/HorizontalMultiLevelHierarchy"/>
    <dgm:cxn modelId="{8E46B2CC-2BC0-4C56-8195-78EC46D9FFD5}" type="presParOf" srcId="{E2BA544F-ADE1-4636-AEFD-C0B49A2D67A0}" destId="{655BEF87-70C7-44EA-BE00-C45AC9B54622}" srcOrd="1" destOrd="0" presId="urn:microsoft.com/office/officeart/2008/layout/HorizontalMultiLevelHierarchy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369DC-A56E-4CBA-B516-D23FC2425E64}">
      <dsp:nvSpPr>
        <dsp:cNvPr id="0" name=""/>
        <dsp:cNvSpPr/>
      </dsp:nvSpPr>
      <dsp:spPr>
        <a:xfrm>
          <a:off x="647062" y="1934274"/>
          <a:ext cx="4841433" cy="640373"/>
        </a:xfrm>
        <a:custGeom>
          <a:avLst/>
          <a:gdLst/>
          <a:ahLst/>
          <a:cxnLst/>
          <a:rect l="0" t="0" r="0" b="0"/>
          <a:pathLst>
            <a:path>
              <a:moveTo>
                <a:pt x="4841433" y="0"/>
              </a:moveTo>
              <a:lnTo>
                <a:pt x="0" y="64037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700" kern="1200" dirty="0"/>
        </a:p>
      </dsp:txBody>
      <dsp:txXfrm>
        <a:off x="2945688" y="2132370"/>
        <a:ext cx="244180" cy="244180"/>
      </dsp:txXfrm>
    </dsp:sp>
    <dsp:sp modelId="{81D179C2-47D7-4E3D-AAC6-51D1DE48460D}">
      <dsp:nvSpPr>
        <dsp:cNvPr id="0" name=""/>
        <dsp:cNvSpPr/>
      </dsp:nvSpPr>
      <dsp:spPr>
        <a:xfrm rot="16200000">
          <a:off x="2775441" y="1155493"/>
          <a:ext cx="3868548" cy="155756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vert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400" b="0" kern="120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101 </a:t>
          </a:r>
          <a:br>
            <a:rPr lang="de-DE" sz="2400" b="0" kern="120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de-DE" sz="2400" b="0" kern="120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2400" b="0" kern="1200" cap="small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Genomes</a:t>
          </a:r>
          <a:br>
            <a:rPr lang="de-DE" sz="2400" b="0" kern="120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de-DE" sz="2400" b="0" kern="120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2400" b="0" kern="1200" cap="small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Marfans</a:t>
          </a:r>
          <a:endParaRPr lang="de-DE" sz="2400" b="0" kern="1200" cap="small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2400" b="0" kern="1200" cap="small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Project</a:t>
          </a:r>
        </a:p>
      </dsp:txBody>
      <dsp:txXfrm>
        <a:off x="2775441" y="1155493"/>
        <a:ext cx="3868548" cy="1557560"/>
      </dsp:txXfrm>
    </dsp:sp>
    <dsp:sp modelId="{EEB44FAC-73AB-441C-95C4-D7C148C74A53}">
      <dsp:nvSpPr>
        <dsp:cNvPr id="0" name=""/>
        <dsp:cNvSpPr/>
      </dsp:nvSpPr>
      <dsp:spPr>
        <a:xfrm>
          <a:off x="647062" y="1364621"/>
          <a:ext cx="3270478" cy="2420052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Scientific Committee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Co-Presidents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Prof. Julie De Backer (UZGENT)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Prof. Bart Loeys (UZA)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Members</a:t>
          </a: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r-BE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Prof. Anne De Paepe (UZGENT)</a:t>
          </a:r>
          <a:endParaRPr lang="en-US" sz="1100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fr-BE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Prof. Catherine Boileau (BICHAT </a:t>
          </a:r>
          <a:r>
            <a:rPr lang="fr-BE" sz="1100" kern="1200" dirty="0" err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Hospital</a:t>
          </a:r>
          <a:r>
            <a:rPr lang="fr-BE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endParaRPr lang="en-US" sz="1100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Dr. Guillaume Smits (HUDERF)</a:t>
          </a:r>
          <a:endParaRPr lang="de-DE" sz="1100" kern="1200" dirty="0">
            <a:solidFill>
              <a:prstClr val="black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Dr. Aline Verstraeten (UZA)</a:t>
          </a: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Dr. Marjolijn Renard (UZGENT)</a:t>
          </a:r>
        </a:p>
        <a:p>
          <a:pPr marL="0"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Prof. Paul Coucke (UZGENT)</a:t>
          </a:r>
        </a:p>
      </dsp:txBody>
      <dsp:txXfrm>
        <a:off x="647062" y="1364621"/>
        <a:ext cx="3270478" cy="2420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6203DE-71A3-4B63-9557-97D041BCA6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76" cy="497220"/>
          </a:xfrm>
          <a:prstGeom prst="rect">
            <a:avLst/>
          </a:prstGeom>
        </p:spPr>
        <p:txBody>
          <a:bodyPr vert="horz" lIns="88205" tIns="44101" rIns="88205" bIns="44101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A741D-F3CF-4203-9A24-0C8BCB126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645" y="0"/>
            <a:ext cx="2945976" cy="497220"/>
          </a:xfrm>
          <a:prstGeom prst="rect">
            <a:avLst/>
          </a:prstGeom>
        </p:spPr>
        <p:txBody>
          <a:bodyPr vert="horz" lIns="88205" tIns="44101" rIns="88205" bIns="44101" rtlCol="0"/>
          <a:lstStyle>
            <a:lvl1pPr algn="r">
              <a:defRPr sz="1200"/>
            </a:lvl1pPr>
          </a:lstStyle>
          <a:p>
            <a:fld id="{0F938D63-3C52-4BD4-8994-1358F411738C}" type="datetimeFigureOut">
              <a:rPr lang="fr-BE" smtClean="0"/>
              <a:t>04-10-19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0F571-373D-4A79-A805-2AE347F008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418"/>
            <a:ext cx="2945976" cy="497220"/>
          </a:xfrm>
          <a:prstGeom prst="rect">
            <a:avLst/>
          </a:prstGeom>
        </p:spPr>
        <p:txBody>
          <a:bodyPr vert="horz" lIns="88205" tIns="44101" rIns="88205" bIns="44101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A8A1B-31E4-4330-B6EC-28F7F0AE32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645" y="9429418"/>
            <a:ext cx="2945976" cy="497220"/>
          </a:xfrm>
          <a:prstGeom prst="rect">
            <a:avLst/>
          </a:prstGeom>
        </p:spPr>
        <p:txBody>
          <a:bodyPr vert="horz" lIns="88205" tIns="44101" rIns="88205" bIns="44101" rtlCol="0" anchor="b"/>
          <a:lstStyle>
            <a:lvl1pPr algn="r">
              <a:defRPr sz="1200"/>
            </a:lvl1pPr>
          </a:lstStyle>
          <a:p>
            <a:fld id="{91EC5F6B-486B-4D28-A778-CCA78D03DE9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7680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82" cy="497039"/>
          </a:xfrm>
          <a:prstGeom prst="rect">
            <a:avLst/>
          </a:prstGeom>
        </p:spPr>
        <p:txBody>
          <a:bodyPr vert="horz" lIns="90417" tIns="45209" rIns="90417" bIns="4520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30" y="1"/>
            <a:ext cx="2946182" cy="497039"/>
          </a:xfrm>
          <a:prstGeom prst="rect">
            <a:avLst/>
          </a:prstGeom>
        </p:spPr>
        <p:txBody>
          <a:bodyPr vert="horz" lIns="90417" tIns="45209" rIns="90417" bIns="45209" rtlCol="0"/>
          <a:lstStyle>
            <a:lvl1pPr algn="r">
              <a:defRPr sz="1200"/>
            </a:lvl1pPr>
          </a:lstStyle>
          <a:p>
            <a:fld id="{8F765F16-2FED-43C4-956D-A815CB2F57BD}" type="datetimeFigureOut">
              <a:rPr lang="en-GB" smtClean="0"/>
              <a:t>04/10/2019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7" tIns="45209" rIns="90417" bIns="4520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933"/>
            <a:ext cx="5438140" cy="3908682"/>
          </a:xfrm>
          <a:prstGeom prst="rect">
            <a:avLst/>
          </a:prstGeom>
        </p:spPr>
        <p:txBody>
          <a:bodyPr vert="horz" lIns="90417" tIns="45209" rIns="90417" bIns="4520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601"/>
            <a:ext cx="2946182" cy="497039"/>
          </a:xfrm>
          <a:prstGeom prst="rect">
            <a:avLst/>
          </a:prstGeom>
        </p:spPr>
        <p:txBody>
          <a:bodyPr vert="horz" lIns="90417" tIns="45209" rIns="90417" bIns="4520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30" y="9429601"/>
            <a:ext cx="2946182" cy="497039"/>
          </a:xfrm>
          <a:prstGeom prst="rect">
            <a:avLst/>
          </a:prstGeom>
        </p:spPr>
        <p:txBody>
          <a:bodyPr vert="horz" lIns="90417" tIns="45209" rIns="90417" bIns="45209" rtlCol="0" anchor="b"/>
          <a:lstStyle>
            <a:lvl1pPr algn="r">
              <a:defRPr sz="1200"/>
            </a:lvl1pPr>
          </a:lstStyle>
          <a:p>
            <a:fld id="{35064B94-9DD3-428B-BEEF-587EDFEB92C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10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noProof="0" dirty="0" err="1"/>
              <a:t>Ludi</a:t>
            </a:r>
            <a:endParaRPr lang="fr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804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>
              <a:defRPr/>
            </a:pPr>
            <a:fld id="{35064B94-9DD3-428B-BEEF-587EDFEB92C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1107">
                <a:defRPr/>
              </a:pPr>
              <a:t>10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9913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524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233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196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3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48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765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395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20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90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Ludi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99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Ludi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72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Ludi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554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Ludi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83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Ludi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549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Ludi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610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E1B0-A0F6-3D4A-95F9-CBF9D93D389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881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209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>
              <a:defRPr/>
            </a:pPr>
            <a:fld id="{35064B94-9DD3-428B-BEEF-587EDFEB92C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1107">
                <a:defRPr/>
              </a:pPr>
              <a:t>28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876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Ludi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433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37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Ludi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949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63">
              <a:defRPr/>
            </a:pPr>
            <a:fld id="{35064B94-9DD3-428B-BEEF-587EDFEB92C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163">
                <a:defRPr/>
              </a:pPr>
              <a:t>31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4184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20"/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26">
              <a:defRPr/>
            </a:pPr>
            <a:fld id="{35064B94-9DD3-428B-BEEF-587EDFEB92C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4326">
                <a:defRPr/>
              </a:pPr>
              <a:t>32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4839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356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20"/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333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0097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103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3650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38"/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990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Ludi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11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Ludi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88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4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Ludi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621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Ludi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>
              <a:defRPr/>
            </a:pPr>
            <a:fld id="{35064B94-9DD3-428B-BEEF-587EDFEB92C9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1107">
                <a:defRPr/>
              </a:pPr>
              <a:t>8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8216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64B94-9DD3-428B-BEEF-587EDFEB92C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216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34AB-44C1-49BA-81A3-C3B21E1E4F6D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34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9801-874F-41BE-B106-C5210475A8C7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14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F3223-7A1C-4067-A794-715A958E7008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49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15743"/>
            <a:ext cx="12192000" cy="642257"/>
          </a:xfrm>
          <a:prstGeom prst="rect">
            <a:avLst/>
          </a:prstGeom>
          <a:solidFill>
            <a:srgbClr val="009AB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7886" cy="962932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9ABF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ABF"/>
                </a:solidFill>
              </a:defRPr>
            </a:lvl1pPr>
          </a:lstStyle>
          <a:p>
            <a:fld id="{7C94CB49-23DD-4042-857B-A5AEF47DC15D}" type="datetime1">
              <a:rPr lang="fr-FR" smtClean="0"/>
              <a:t>04/10/2019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ABF"/>
                </a:solidFill>
              </a:defRPr>
            </a:lvl1pPr>
          </a:lstStyle>
          <a:p>
            <a:r>
              <a:rPr lang="fr-FR"/>
              <a:t>VASCERN XXX meeting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ABF"/>
                </a:solidFill>
              </a:defRPr>
            </a:lvl1pPr>
          </a:lstStyle>
          <a:p>
            <a:fld id="{FC9D0E06-B058-F947-83FE-5A46B0F5DC3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838200" y="1631951"/>
            <a:ext cx="10297886" cy="432253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585858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>
              <a:defRPr sz="2000">
                <a:solidFill>
                  <a:srgbClr val="585858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>
              <a:defRPr sz="1800">
                <a:solidFill>
                  <a:srgbClr val="585858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>
              <a:defRPr sz="1600">
                <a:solidFill>
                  <a:srgbClr val="585858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>
              <a:defRPr>
                <a:solidFill>
                  <a:srgbClr val="585858"/>
                </a:solidFill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256" y="251365"/>
            <a:ext cx="699282" cy="79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3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AE218-85A0-40DE-9267-7DAD2AFD5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F5256-3DBA-4EFB-827F-A51F82A05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F612-FD27-4422-934F-116544F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34AB-44C1-49BA-81A3-C3B21E1E4F6D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61F42-11FF-4F2F-940C-C0AB80F0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90AB1-9B6F-457A-8914-FFBADE66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354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BE176-2C8E-4368-AA2F-1FB184F9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65876-4717-4ED2-884D-E784734F4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52F33-CD19-435B-B4F0-97289AA1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7C50-9DCA-4034-B0A6-EA985CCECAA4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C5C0C-F8B9-416E-85F5-1EEAF7DE7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D622-CEBB-453F-94E4-3674A5EE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012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94A3-C7D1-4F18-9396-9B369C8D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536C5-5513-4E27-87C0-FF99B6F60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2281-1E52-451A-B05C-7AD417E0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0BE7-7B6C-4B1E-8E99-2230F101A4B2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595A-EE5F-462B-B103-F4E48873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1BB46-DC86-4C85-9F45-93F258FD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5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016D-A015-4EF9-9E62-2186BD6F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5E947-0C4C-48C6-90A5-C1CC3B177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E5591-83F6-481B-AE9C-5ACE0137D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7CC1-E32C-4ECF-AAD5-82D4AA9D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71F64-5C12-4BE3-A979-E58552C07551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35DF0-1841-4042-B5E9-1DF00203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6BC8A-191B-4E87-B4BF-CF2063C9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07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0608-9831-4B45-A67E-63EF0793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2DBF8-68D3-4E34-9372-12FC0F27F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62AA7-C724-4309-9DF9-CB30771D4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7B075-4DCD-48C9-B9B5-92DC1C3CB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05DF7-6811-4B4D-BFEF-93B699B86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88E24A-0EF0-45E9-9900-8D5ADB21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95AF5-8412-447A-8408-2A55A22D8165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9B3D7B-DA0B-47CA-9784-8E532881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FC8FED-FB72-49AC-8DB4-87054FFC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549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C2B5-5291-427B-B205-2AE06E9F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28836-A34E-4FD0-9269-963320B7F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FF82E-91BA-4A94-9D30-B775B36EA734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4AA08-FC64-416C-BA1D-B4654C0C8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0FD0B-E430-4AB7-8EDA-172FD3A0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12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7B398-3730-4AB3-8B79-54C134553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36C2-5E2C-4907-BC02-87BC37A8C2A2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54347-5994-4B9E-BFA9-D2ECE0E5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1B8C1-2A04-4AE3-9F0D-3ADB2F92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14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7C50-9DCA-4034-B0A6-EA985CCECAA4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77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2C4E-F59E-4221-900C-91AFFD10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9A738-2914-4D6B-889B-6D860A1FE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33D8B-BF27-45A2-8F01-BAA54E937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D6D98-211A-4609-A7D8-074836CA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B457-C681-4EB2-8201-37123101CEE4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A4508-7600-45D0-8C5F-1013883D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62670-ED87-44BF-972D-D4516E80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545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F378-2577-4E2E-AAAA-09383447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121BF3-604F-49CF-AACB-9C89A27DC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5DE2E-D53B-44D6-8CD3-5A06893C4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18AAB-A425-4702-8254-3D1448D3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3B-22AE-49E2-8872-67E9BC7307F6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AA619-DD8D-4291-B3F2-9A6570C0C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3F2D-7F79-4DD5-80E7-62C78039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10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21B8-D63D-444E-B683-844DC0A3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42206-EF82-42B4-BB38-841FD7539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E668C-09DD-40EB-B9EB-103D32DD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9801-874F-41BE-B106-C5210475A8C7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93BA1-F952-4596-81BF-80101F66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BC26B-D75C-4776-89DF-6E3F59A2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65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F506C-867A-4423-BE5B-4DADAF907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7D271-2F2A-431E-8E99-840182D0E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667A0-FE8A-44AD-A1B7-76703F94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F3223-7A1C-4067-A794-715A958E7008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EE771-8CC6-4D07-BACA-C3F9EA20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97CC-0D93-4F15-9E1E-FB21745F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25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0BE7-7B6C-4B1E-8E99-2230F101A4B2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27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71F64-5C12-4BE3-A979-E58552C07551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72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95AF5-8412-447A-8408-2A55A22D8165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14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FF82E-91BA-4A94-9D30-B775B36EA734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05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36C2-5E2C-4907-BC02-87BC37A8C2A2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30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B457-C681-4EB2-8201-37123101CEE4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24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CA3B-22AE-49E2-8872-67E9BC7307F6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4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4E5B3-D0CC-4CE9-A588-57BEF06B9738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5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4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19CACA-9309-49F7-B312-80D48C79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81325-B7D5-431F-9A45-34DBAFDEF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0BDF7-ADD5-45EF-87DC-E2FF7A7C4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4E5B3-D0CC-4CE9-A588-57BEF06B9738}" type="datetime1">
              <a:rPr lang="en-GB" smtClean="0"/>
              <a:t>04/10/2019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5C908-39C3-4F35-9873-1CFF55947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810B-C136-4662-9917-30B4DE255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5DBA-79B4-4DED-AB7C-365C69E863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93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bt/journal/v34/n5/pdf/nbt.3514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vascern.eu/" TargetMode="External"/><Relationship Id="rId7" Type="http://schemas.openxmlformats.org/officeDocument/2006/relationships/hyperlink" Target="https://www.linkedin.com/company/vascern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channel/UC1sI4_jnqiaLhjNhktiN7ZA" TargetMode="External"/><Relationship Id="rId5" Type="http://schemas.openxmlformats.org/officeDocument/2006/relationships/hyperlink" Target="https://www.facebook.com/vascern.eu/" TargetMode="External"/><Relationship Id="rId4" Type="http://schemas.openxmlformats.org/officeDocument/2006/relationships/hyperlink" Target="https://twitter.com/vascern" TargetMode="Externa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2.svg"/><Relationship Id="rId18" Type="http://schemas.openxmlformats.org/officeDocument/2006/relationships/image" Target="../media/image69.png"/><Relationship Id="rId3" Type="http://schemas.openxmlformats.org/officeDocument/2006/relationships/image" Target="../media/image57.png"/><Relationship Id="rId21" Type="http://schemas.openxmlformats.org/officeDocument/2006/relationships/image" Target="../media/image72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68.svg"/><Relationship Id="rId2" Type="http://schemas.openxmlformats.org/officeDocument/2006/relationships/image" Target="../media/image56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34.svg"/><Relationship Id="rId23" Type="http://schemas.openxmlformats.org/officeDocument/2006/relationships/image" Target="../media/image74.png"/><Relationship Id="rId10" Type="http://schemas.openxmlformats.org/officeDocument/2006/relationships/image" Target="../media/image63.png"/><Relationship Id="rId19" Type="http://schemas.openxmlformats.org/officeDocument/2006/relationships/image" Target="../media/image70.png"/><Relationship Id="rId4" Type="http://schemas.openxmlformats.org/officeDocument/2006/relationships/image" Target="../media/image40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Relationship Id="rId22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microsoft.com/office/2007/relationships/diagramDrawing" Target="../diagrams/drawing1.xml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78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77.png"/><Relationship Id="rId9" Type="http://schemas.openxmlformats.org/officeDocument/2006/relationships/diagramData" Target="../diagrams/data1.xml"/><Relationship Id="rId1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fan.b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twitter.com/marfanbe" TargetMode="External"/><Relationship Id="rId4" Type="http://schemas.openxmlformats.org/officeDocument/2006/relationships/hyperlink" Target="https://www.facebook.com/marfanb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md.be/FBN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045B59B-615E-4718-A150-42DE5D03E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DD813-FC3D-49F6-A02B-A18C4FF9A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469" y="4147999"/>
            <a:ext cx="8431770" cy="120726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1200"/>
              </a:spcAft>
            </a:pPr>
            <a:r>
              <a:rPr lang="fr-FR" sz="3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 101 Génomes Marfan</a:t>
            </a:r>
            <a:endParaRPr lang="fr-FR" sz="34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CD456-FF60-46A7-9559-960F4B232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597" y="5673415"/>
            <a:ext cx="9426806" cy="7191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1800" b="1" dirty="0"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 20 ans de l’ABSM</a:t>
            </a:r>
            <a:br>
              <a:rPr lang="fr-FR" sz="1800" dirty="0"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800" dirty="0"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Bruxelles, 5 octobre 2019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E7E6E6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E7E6E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755C3-7294-4FF2-9B16-FC46EE114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9" y="1548374"/>
            <a:ext cx="10901471" cy="237106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6FDD-24C2-4F2E-879A-69DD758C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D7605DBA-79B4-4DED-AB7C-365C69E8637C}" type="slidenum">
              <a:rPr lang="en-US">
                <a:solidFill>
                  <a:srgbClr val="FFFFFF">
                    <a:alpha val="60000"/>
                  </a:srgbClr>
                </a:solidFill>
              </a:rPr>
              <a:pPr defTabSz="914400">
                <a:spcAft>
                  <a:spcPts val="600"/>
                </a:spcAft>
              </a:pPr>
              <a:t>1</a:t>
            </a:fld>
            <a:endParaRPr lang="en-US">
              <a:solidFill>
                <a:srgbClr val="FFFFFF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2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(7/7)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Guillaume Smits (IB)² | HUDERF – ERASME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2" y="2438400"/>
            <a:ext cx="6717068" cy="4100512"/>
          </a:xfrm>
        </p:spPr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Après nos découvertes sur UMD-FBN1,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sommes revenus vers le généticien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suit Aurélien depuis sa deuxième semaine de vie : le Prof Guillaume Smits.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patiemment répondu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nos très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nombreuses questions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ses explications,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avons progressivement compris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nous pouvions peut-être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essayer d'aider notre fils et d’autres enfants atteints de maladies rares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5DBA-79B4-4DED-AB7C-365C69E863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A1848-0B64-472D-AB27-174738A0E3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r="11058" b="3"/>
          <a:stretch/>
        </p:blipFill>
        <p:spPr>
          <a:xfrm>
            <a:off x="7861301" y="629266"/>
            <a:ext cx="4015774" cy="56055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537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DA05-A130-469B-9CA3-338A13B99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8077"/>
            <a:ext cx="9144000" cy="901845"/>
          </a:xfrm>
        </p:spPr>
        <p:txBody>
          <a:bodyPr>
            <a:no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FF594-1DC3-4176-9575-CA00865F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01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EC3E90-C27A-4494-B8B8-8AB95BE51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"/>
          <a:stretch/>
        </p:blipFill>
        <p:spPr>
          <a:xfrm>
            <a:off x="6591028" y="963365"/>
            <a:ext cx="2364317" cy="2657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1AD5C-46C8-49E5-BCD2-D779CD5D9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54" y="1405586"/>
            <a:ext cx="2693338" cy="2215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21DD27-FDB6-405D-91BD-6CA12E0AC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908" y="4307127"/>
            <a:ext cx="5446184" cy="1538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06" y="646609"/>
            <a:ext cx="4595071" cy="1645501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Génomique (1/9)</a:t>
            </a:r>
            <a:br>
              <a:rPr lang="fr-BE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paires de chromosomes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9079"/>
            <a:ext cx="5307419" cy="3628495"/>
          </a:xfrm>
        </p:spPr>
        <p:txBody>
          <a:bodyPr>
            <a:noAutofit/>
          </a:bodyPr>
          <a:lstStyle/>
          <a:p>
            <a:pPr marL="342900" lvl="1" indent="-342900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 cellules conservent en leur noyau </a:t>
            </a:r>
            <a:r>
              <a:rPr lang="fr-BE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paires de chromosomes</a:t>
            </a: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nous sont propres.</a:t>
            </a:r>
          </a:p>
          <a:p>
            <a:pPr marL="342900" lvl="1" indent="-342900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chromosomes contiennent une grande partie des 20.000 </a:t>
            </a:r>
            <a:r>
              <a:rPr lang="fr-BE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gènes (ADN) </a:t>
            </a: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conservent les informations nécessaires à la production de protéines qui conditionnent notre </a:t>
            </a:r>
            <a:r>
              <a:rPr lang="fr-BE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phénotype </a:t>
            </a: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(ensemble des traits observables).</a:t>
            </a:r>
          </a:p>
          <a:p>
            <a:pPr marL="342900" lvl="1" indent="-342900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BE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chromosome 15</a:t>
            </a: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contient le </a:t>
            </a:r>
            <a:r>
              <a:rPr lang="fr-BE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gène FBN1 </a:t>
            </a: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permet la production de la </a:t>
            </a:r>
            <a:r>
              <a:rPr lang="fr-BE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fibrilline </a:t>
            </a:r>
            <a:r>
              <a:rPr lang="fr-BE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est déficiente (ou insuffisante chez les Marfans).</a:t>
            </a:r>
          </a:p>
          <a:p>
            <a:pPr marL="0" lvl="1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fr-BE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Note: en dehors de l’ADN contenu dans les chromosomes, 	on trouve aussi de l’ADN mitochondrial (conservé en 	dehors du noyau cellulaire).  </a:t>
            </a:r>
          </a:p>
          <a:p>
            <a:pPr marL="0" lvl="1" indent="0">
              <a:spcBef>
                <a:spcPts val="1000"/>
              </a:spcBef>
              <a:buNone/>
            </a:pP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18F26-3777-41A0-A393-A0003D9E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972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B9A09-286E-47BE-AFCD-5F4393B1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13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3842" y="615136"/>
            <a:ext cx="7639050" cy="1649412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(2/9)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Génome et Exome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4069" y="2339938"/>
            <a:ext cx="5314950" cy="3709988"/>
          </a:xfrm>
        </p:spPr>
        <p:txBody>
          <a:bodyPr anchor="t">
            <a:normAutofit lnSpcReduction="10000"/>
          </a:bodyPr>
          <a:lstStyle/>
          <a:p>
            <a:pPr marL="342900" lvl="1" indent="-342900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existe une étape intermédiaire lors de laquelle les gènes (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ADN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génèrent des copies de leurs séquences codantes (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ARN)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vont permettre de synthétiser les protéines en dehors du noyau cellulaire.</a:t>
            </a:r>
          </a:p>
          <a:p>
            <a:pPr marL="342900" lvl="1" indent="-342900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 l’ensemble des informations génétiques (codantes ou non, chromosomique ou mitochondriale) d’un être humain (soit 3 milliards de bases nucléiques).</a:t>
            </a:r>
          </a:p>
          <a:p>
            <a:pPr marL="342900" lvl="1" indent="-342900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exome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codant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 l’ensemble des régions du génomes d’un être humain qui participent directement à la production de protéines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(soit 3% du génome)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1" indent="0">
              <a:spcBef>
                <a:spcPts val="1000"/>
              </a:spcBef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7FB63B-EC5B-4538-9DA3-6B3E7E3C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38" y="1015078"/>
            <a:ext cx="6299105" cy="50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7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(3/9)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Séquençage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  <a:noFill/>
        </p:spPr>
        <p:txBody>
          <a:bodyPr>
            <a:normAutofit lnSpcReduction="10000"/>
          </a:bodyPr>
          <a:lstStyle/>
          <a:p>
            <a:pPr marL="0" lvl="1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Aujourd’hui, grâce à l’apparition de séquenceurs de nouvelle génération, trois approches coexistent pour étudier les gènes:</a:t>
            </a:r>
          </a:p>
          <a:p>
            <a:pPr marL="457200" lvl="1" indent="-457200" algn="just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séquençage «traditionnel»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gène individuel (ou par panel de quelques gènes) </a:t>
            </a:r>
            <a:r>
              <a:rPr lang="fr-BE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 gène];</a:t>
            </a:r>
          </a:p>
          <a:p>
            <a:pPr marL="457200" lvl="1" indent="-457200" algn="just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séquençage de nouvelle génération (NGS) de l’ensemble de l’exome appelé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Exome Sequencing (WES)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[3% du génome]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et;</a:t>
            </a:r>
          </a:p>
          <a:p>
            <a:pPr marL="457200" lvl="1" indent="-457200" algn="just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séquençage de nouvelle génération (NGS) de l’ensemble du génome appelé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Genome Sequencing (WGS) </a:t>
            </a:r>
            <a:r>
              <a:rPr lang="fr-BE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[tous les gènes sur tous les chromosomes].</a:t>
            </a:r>
          </a:p>
          <a:p>
            <a:pPr marL="0" lvl="1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les nouveaux séquenceurs, les scientifiques entrent  progressivement dans l’ère de la génomique</a:t>
            </a:r>
          </a:p>
          <a:p>
            <a:pPr marL="0" lvl="1" indent="0" algn="just">
              <a:lnSpc>
                <a:spcPct val="100000"/>
              </a:lnSpc>
              <a:spcBef>
                <a:spcPts val="1200"/>
              </a:spcBef>
              <a:buNone/>
            </a:pPr>
            <a:endParaRPr lang="fr-BE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GB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601EC-608A-4B4B-902E-DE28C64C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14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908DD-10F3-405B-BD0D-76D9538B2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32" y="3145144"/>
            <a:ext cx="4219562" cy="3446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BDEE5-0352-4ED1-8B39-1FC62112F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691" y="390144"/>
            <a:ext cx="3454225" cy="26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84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20" y="1150261"/>
            <a:ext cx="4454699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(4/9)</a:t>
            </a:r>
            <a:b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$1000 pour un WGS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0" y="3215257"/>
            <a:ext cx="4521939" cy="2864622"/>
          </a:xfrm>
        </p:spPr>
        <p:txBody>
          <a:bodyPr>
            <a:normAutofit/>
          </a:bodyPr>
          <a:lstStyle/>
          <a:p>
            <a:pPr marL="0" lvl="1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la diminution progressive des coûts de séquençage favorise cette transition:  </a:t>
            </a:r>
          </a:p>
          <a:p>
            <a:pPr marL="285750" lvl="1" indent="-285750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coût de séquençage est ainsi passé de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$100.000.000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génome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2001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  <a:p>
            <a:pPr marL="285750" lvl="1" indent="-285750" algn="just">
              <a:lnSpc>
                <a:spcPct val="100000"/>
              </a:lnSpc>
              <a:spcBef>
                <a:spcPts val="12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$1000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génome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2017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lvl="1" indent="0">
              <a:spcBef>
                <a:spcPts val="1000"/>
              </a:spcBef>
              <a:buNone/>
            </a:pPr>
            <a:endParaRPr lang="en-GB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B0D11-26C3-43BC-91B2-600DD5F7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15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46CF6-DFA9-43F9-A984-E08F03A56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91" y="1137683"/>
            <a:ext cx="6207393" cy="46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5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20AA98-67CF-49FC-B892-13F2D20A5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3093"/>
            <a:ext cx="7091277" cy="4904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15" y="410065"/>
            <a:ext cx="4389796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(5/9)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B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lvl="1" indent="0" algn="just">
              <a:lnSpc>
                <a:spcPct val="100000"/>
              </a:lnSpc>
              <a:spcBef>
                <a:spcPts val="1200"/>
              </a:spcBef>
              <a:buNone/>
            </a:pPr>
            <a:endParaRPr lang="fr-BE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GB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601EC-608A-4B4B-902E-DE28C64C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16</a:t>
            </a:fld>
            <a:endParaRPr lang="en-GB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D3B0F1F-7481-42D4-AE01-0B0ABEF7F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764" y="303220"/>
            <a:ext cx="5303980" cy="3299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B315C-694C-4504-A163-89FF052C6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69" y="2133094"/>
            <a:ext cx="4612637" cy="454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10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ECBA8-0B59-4B88-A744-5BFE9A8E0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1" r="7257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(6/9)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Cartographie du génome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L’addition de chaque nouveau génome séquencé permet d’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affiner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progressivement la compréhension du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génome humain »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1" indent="-285750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Chaque nouveau génome séquencé –partagé et couplé à des données phénotypiques– contribue à «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cartographier le génome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et à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mieux comprendre l’ensemble des interactions entre les gènes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1" indent="-285750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C’est cette technologie qui ouvre la voie de la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médecine personnalisée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1" indent="0">
              <a:spcBef>
                <a:spcPts val="1200"/>
              </a:spcBef>
              <a:buNone/>
            </a:pPr>
            <a:endParaRPr lang="fr-B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0DA20-2375-4C62-8F12-384EB541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*</a:t>
            </a:r>
            <a:fld id="{D7605DBA-79B4-4DED-AB7C-365C69E8637C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90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11100048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(7/9)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Resilience Project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31728" y="3352800"/>
            <a:ext cx="5060272" cy="155655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 R. et al., « </a:t>
            </a:r>
            <a:r>
              <a:rPr lang="fr-B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589,306 genomes identifies individuals resilient to severe Mendelian childhood diseases 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Nature Biotechnology, 34, 531–538 (2016) doi:10.1038/nbt.3514, Received 29 July 2015 Accepted 12 February 2016 Published online 11 April 2016. Disponible à l’adresse: 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https://www.nature.com/nbt/journal/v34/n5/pdf/nbt.3514.pdf</a:t>
            </a:r>
            <a:r>
              <a:rPr lang="fr-B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fr-B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BE" sz="2400" dirty="0"/>
              <a:t> </a:t>
            </a:r>
          </a:p>
          <a:p>
            <a:endParaRPr lang="fr-BE" sz="2400" i="1" dirty="0"/>
          </a:p>
          <a:p>
            <a:endParaRPr lang="fr-BE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37BA4-FA83-4A04-A456-07412C2CA7F1}"/>
              </a:ext>
            </a:extLst>
          </p:cNvPr>
          <p:cNvSpPr txBox="1"/>
          <p:nvPr/>
        </p:nvSpPr>
        <p:spPr>
          <a:xfrm>
            <a:off x="524641" y="2382333"/>
            <a:ext cx="65419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le cadre de ce projet 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589.306 «génomes»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(il s’agissait en réalité d’une combinaison de WES et de WGS) 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récoltés au hasard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d’autres contextes 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ont été réétudiés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étude a permis d’identifier 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individus adultes apparemment sains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alors qu’ils sont porteurs de mutations pathogènes qui auraient dû provoquer chez eux de sévères maladies rares qui se développent normalement dès l’enfance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5E561-F8D4-4763-9D93-E223CE50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18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EB19-C737-4BDC-AF69-4EEC89906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728" y="747560"/>
            <a:ext cx="5060272" cy="2474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B3651-9F59-4242-90E2-4B5E98BF6E12}"/>
              </a:ext>
            </a:extLst>
          </p:cNvPr>
          <p:cNvSpPr txBox="1"/>
          <p:nvPr/>
        </p:nvSpPr>
        <p:spPr>
          <a:xfrm>
            <a:off x="524641" y="4644011"/>
            <a:ext cx="110429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personnes découvertes par le </a:t>
            </a:r>
            <a:r>
              <a:rPr lang="fr-B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Resilience Projet 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auraient dû être malades mais ne le sont pas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se pourrait que ces personnes soient protégés par l’action de 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gènes modificateurs protecteurs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55308-FAB3-4B94-95FC-D2CC56298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8982" y="5467890"/>
            <a:ext cx="2709995" cy="10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(8/9) </a:t>
            </a:r>
            <a:b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Gènes modificateurs et gènes protecteurs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837470" cy="3785419"/>
          </a:xfrm>
        </p:spPr>
        <p:txBody>
          <a:bodyPr>
            <a:noAutofit/>
          </a:bodyPr>
          <a:lstStyle/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gène modificateur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 un gène qui affecte l’expression d’un ou de plusieurs gènes (=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épistasie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gène protecteur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 un gène modificateur (=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gène épistatique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dont l’action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protège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individu de l’influence  délétère d’un gène portant une mutation pathogène (=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gène hypostatique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AEE78-7C01-413F-B8FA-71BE19BC4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375" y="1212512"/>
            <a:ext cx="5508825" cy="445352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8D6FA-9AB3-484F-ABCC-DF471DE6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CAA2C-B726-4673-A944-5208F52A4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679" y="5758185"/>
            <a:ext cx="506621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0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BF1B71-E5EB-4A84-8B6A-3450DD3C8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635"/>
          <a:stretch/>
        </p:blipFill>
        <p:spPr>
          <a:xfrm>
            <a:off x="7556409" y="640082"/>
            <a:ext cx="3995928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Aurélien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 lnSpcReduction="10000"/>
          </a:bodyPr>
          <a:lstStyle/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L’histoire commence le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septembre 2015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la naissance de notre fils Aurélien.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 jours plus tard, la pédiatre qui l’a examiné à la naissance nous annonce qu’elle suspecte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anomalie des tissus conjonctifs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chez notre fils.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Commence alors une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odyssée diagnostique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s’achève 11 mois plus tard par l’annonce, le 4 août 2016, de la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découverte d’une mutation </a:t>
            </a:r>
            <a:r>
              <a:rPr lang="fr-BE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novo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l’exon 26 du gène FBN1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notre enfant.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 découverte confirme génétiquement qu’à la suite d’une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mutation spontanée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Aurélien est atteint du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457200" lvl="1" indent="0">
              <a:buNone/>
            </a:pPr>
            <a:r>
              <a:rPr lang="fr-BE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33482-425C-4417-B945-3A94FE4F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15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C00DB0-AECE-4025-975A-7516EE57E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65" b="3"/>
          <a:stretch/>
        </p:blipFill>
        <p:spPr>
          <a:xfrm>
            <a:off x="8885152" y="317539"/>
            <a:ext cx="3084280" cy="4305285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Génomique (9/9)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Professeur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 Dietz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069432"/>
            <a:ext cx="8058652" cy="4154387"/>
          </a:xfrm>
        </p:spPr>
        <p:txBody>
          <a:bodyPr>
            <a:noAutofit/>
          </a:bodyPr>
          <a:lstStyle/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B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Marfan </a:t>
            </a:r>
            <a:r>
              <a:rPr lang="fr-BE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lang="fr-BE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américaine a publié sur son site une interview du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Professeur Hal Dietz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Johns Hopkins Hospital (Baltimore - USA) d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 laquelle il mentionne que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croisement de données génomiques et phénotypiques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pourrait permettre de comprendre « </a:t>
            </a:r>
            <a:r>
              <a:rPr lang="fr-BE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les variants génétiques naturels peuvent protéger certaines personnes des conséquences d’une mutation de fibrilline-1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et sur cette base éventuellement être en mesure </a:t>
            </a:r>
            <a:b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d’« </a:t>
            </a:r>
            <a:r>
              <a:rPr lang="fr-BE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identifier les médicaments capables d’imiter la stratégie couronnée de succès de la nature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nous sommes alors rendu compte que les chercheurs n’avaient pas à leur disposition l’outil nécessaire pour mener la recherche proposée.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avons donc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décidé de mettre l’outil manquant à la disposition de tous les scientifiques. </a:t>
            </a:r>
          </a:p>
          <a:p>
            <a:pPr marL="228600" lvl="1" algn="just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pour ce faire,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avons créé la « Fondation 101 Génomes ».</a:t>
            </a:r>
          </a:p>
          <a:p>
            <a:pPr marL="0" lvl="1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DC908-1894-4D96-9525-461E974C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9226232" y="4824481"/>
            <a:ext cx="274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WEISMAN R., «</a:t>
            </a:r>
            <a:r>
              <a:rPr lang="en-GB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Your Gene: An Introduction to the Marfan Gene and 	Current Research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10 </a:t>
            </a:r>
            <a:r>
              <a:rPr lang="fr-B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janvier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2017. </a:t>
            </a:r>
            <a:r>
              <a:rPr lang="fr-B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Disponible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fr-B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l’adresse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http://blog.marfan.org/meet-your-gene-an-introduction-to-the-marfan-gene-and-current-research </a:t>
            </a:r>
            <a:endParaRPr lang="fr-B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71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DA05-A130-469B-9CA3-338A13B99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0146"/>
            <a:ext cx="9144000" cy="1057708"/>
          </a:xfrm>
        </p:spPr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Fondation 101 Génomes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FF594-1DC3-4176-9575-CA00865F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87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Génomes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(1/8)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Fondation 101 Génomes : création et objectif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669512"/>
            <a:ext cx="6115553" cy="26862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Fondation 101 Génomes (F101G)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pour objectif de </a:t>
            </a:r>
            <a:r>
              <a:rPr lang="fr-BE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faire avancer la recherche de 10 ans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créant une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de données inédite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permettra aux chercheurs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d’apprivoiser le génome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mieux comprendre les maladies rares et </a:t>
            </a:r>
            <a:b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mieux les soigner.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L’innovation créatrice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représente la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révolution génomique et bio-informatique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rend aujourd’hui cet objectif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22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F8E02F-9F07-422B-927D-D4712F7CA0FD}"/>
              </a:ext>
            </a:extLst>
          </p:cNvPr>
          <p:cNvSpPr txBox="1">
            <a:spLocks/>
          </p:cNvSpPr>
          <p:nvPr/>
        </p:nvSpPr>
        <p:spPr>
          <a:xfrm>
            <a:off x="7144378" y="3858713"/>
            <a:ext cx="4843318" cy="239126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Selon le Professeur Anne De Paepe, </a:t>
            </a:r>
            <a:r>
              <a:rPr lang="fr-BE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Prorecteur</a:t>
            </a:r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l’Université de Gand et Présidente du Fonds 101 Génomes à la Fondation Roi Baudouin , il s’agit: « </a:t>
            </a:r>
            <a:r>
              <a:rPr lang="fr-BE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d’un exemple unique et sans précédent de </a:t>
            </a:r>
            <a:r>
              <a:rPr lang="fr-BE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 de patients à la recherche scientifique </a:t>
            </a:r>
            <a:r>
              <a:rPr lang="fr-BE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fr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1BD57-4704-4B0A-957F-7766D737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23" y="352332"/>
            <a:ext cx="3476428" cy="39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85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Génomes (2/8)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Outil bio-informatique : données génomiques et phénotypiques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8361719" cy="343852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Concrètement, la F101G va créer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outil bio-informatique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contenant les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données génomiques complètes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(Whole Genome Sequencing)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phénotypiques croisées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patients atteints de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maladies rares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 outil sera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gratuitement accessible à la communauté scientifique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une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sécurisée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l’aider à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mieux comprendre les causes des maladies rares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la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variabilité des atteintes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qu’elles provoquent.</a:t>
            </a:r>
          </a:p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L’outil vise ainsi, notamment,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identifier d’éventuels gènes modificateurs qui protègent contre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atteintes majeures causées par les maladies rares.</a:t>
            </a:r>
          </a:p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telle découverte pourrait permettre la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 au point de nouveaux traitements qui reproduisent ces effets protecteurs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23</a:t>
            </a:fld>
            <a:endParaRPr lang="en-GB" dirty="0"/>
          </a:p>
        </p:txBody>
      </p:sp>
      <p:pic>
        <p:nvPicPr>
          <p:cNvPr id="7" name="Graphic 6" descr="DNA">
            <a:extLst>
              <a:ext uri="{FF2B5EF4-FFF2-40B4-BE49-F238E27FC236}">
                <a16:creationId xmlns:a16="http://schemas.microsoft.com/office/drawing/2014/main" id="{44A10310-1939-4F16-AFCF-D75DE345C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3037" y="1467567"/>
            <a:ext cx="1838325" cy="1838325"/>
          </a:xfrm>
          <a:prstGeom prst="rect">
            <a:avLst/>
          </a:prstGeom>
        </p:spPr>
      </p:pic>
      <p:pic>
        <p:nvPicPr>
          <p:cNvPr id="9" name="Graphic 8" descr="Stethoscope">
            <a:extLst>
              <a:ext uri="{FF2B5EF4-FFF2-40B4-BE49-F238E27FC236}">
                <a16:creationId xmlns:a16="http://schemas.microsoft.com/office/drawing/2014/main" id="{97840443-1D6F-47F0-A154-821A0A131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3037" y="3552109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88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AB3CF-D429-4604-AD03-4E831793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952" y="918909"/>
            <a:ext cx="3694496" cy="2773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Génomes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(3/8)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101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Génomes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Marfans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7380644" cy="353688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Projet 101 Génomes Marfan (P101GM)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 le projet pilote de la F101G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Ce Projet est dédié au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est basé sur une cohorte de départ extensible de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patients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Il n’est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 exclu d’élargir la cohorte (+1… +x)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L’outil bio-informatique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 en place dans le cadre du projet pilote pourra ensuite 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être étendu pour héberger d’autres projets dédiés à d’autres maladies rares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profiteront de l’expérience acquise.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699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1722BC-5F04-42EE-A348-D34DB03B2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84" r="3" b="4437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22886-0474-48F9-853E-5DCD91FFE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85" r="3" b="15437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0829D-7AF4-4BBA-8CED-27F968BBC0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87" r="1" b="211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4" name="Picture 13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35D3B2BF-044F-4064-AF38-9E8C349054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9683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35420-D19F-44F1-9585-2E1FF154EA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64" r="8536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634" y="3474719"/>
            <a:ext cx="5684623" cy="961677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Génomes (4/8)</a:t>
            </a:r>
            <a:b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Comité scientifique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634" y="4347411"/>
            <a:ext cx="5684624" cy="225341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Comité scientifique du P101GM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est composé de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scientifiques de premier plan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font mondialement autorité dans les domaines </a:t>
            </a:r>
            <a:r>
              <a:rPr lang="fr-BE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syndrome de Marfan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 la </a:t>
            </a:r>
            <a:r>
              <a:rPr lang="fr-BE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génomique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de </a:t>
            </a:r>
            <a:r>
              <a:rPr lang="fr-BE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l’algorithmique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comité réunit notamment les professeurs :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Julie De Backer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 Loeys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Guillaume Smits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Guillaume Jondeau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Catherine Boileau 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 De Paepe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co-présidé</a:t>
            </a:r>
            <a:r>
              <a:rPr lang="fr-BE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fr-BE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Julie De Backer &amp; Bart Loeys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88" y="6312958"/>
            <a:ext cx="6130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7605DBA-79B4-4DED-AB7C-365C69E8637C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E5E80C-7EE4-4C32-8A45-14898B8D35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26" r="5474" b="-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65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0E06-B058-F947-83FE-5A46B0F5DC3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03168"/>
            <a:ext cx="10297886" cy="4753181"/>
          </a:xfrm>
        </p:spPr>
        <p:txBody>
          <a:bodyPr/>
          <a:lstStyle/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VASCERN, the European Reference Network on Rare </a:t>
            </a:r>
            <a:r>
              <a:rPr lang="en-US" sz="1400" dirty="0" err="1"/>
              <a:t>Multisystemic</a:t>
            </a:r>
            <a:r>
              <a:rPr lang="en-US" sz="1400" dirty="0"/>
              <a:t> Vascular Diseases, is dedicated to gathering the best expertise in Europe in order to provide accessible cross-border healthcare to patients with rare vascular diseases (an estimated 1.3 million concerned). These include arterial disease (affecting aorta to small arteries), </a:t>
            </a:r>
            <a:r>
              <a:rPr lang="en-US" sz="1400" dirty="0" err="1"/>
              <a:t>arterio</a:t>
            </a:r>
            <a:r>
              <a:rPr lang="en-US" sz="1400" dirty="0"/>
              <a:t>-venous anomalies, venous malformations, and lymphatic diseases. </a:t>
            </a:r>
          </a:p>
          <a:p>
            <a:pPr marL="0" indent="0" algn="ctr">
              <a:buNone/>
            </a:pPr>
            <a:r>
              <a:rPr lang="en-US" sz="1400" dirty="0"/>
              <a:t>VASCERN currently consists of 31 highly </a:t>
            </a:r>
            <a:r>
              <a:rPr lang="en-US" sz="1400" dirty="0" err="1"/>
              <a:t>specialised</a:t>
            </a:r>
            <a:r>
              <a:rPr lang="en-US" sz="1400" dirty="0"/>
              <a:t> multidisciplinary Healthcare Providers (HCPs) from 11 EU Member States and of various European Patient </a:t>
            </a:r>
            <a:r>
              <a:rPr lang="en-US" sz="1400" dirty="0" err="1"/>
              <a:t>Organisations</a:t>
            </a:r>
            <a:r>
              <a:rPr lang="en-US" sz="1400" dirty="0"/>
              <a:t> and is coordinated in Paris, France. </a:t>
            </a:r>
          </a:p>
          <a:p>
            <a:pPr marL="0" indent="0" algn="ctr">
              <a:buNone/>
            </a:pPr>
            <a:r>
              <a:rPr lang="en-US" sz="1400" dirty="0"/>
              <a:t>Through our 5 Rare Disease Working Groups (RDWGs) as well as several thematic WGs and the </a:t>
            </a:r>
            <a:r>
              <a:rPr lang="en-US" sz="1400" dirty="0" err="1"/>
              <a:t>ePAG</a:t>
            </a:r>
            <a:r>
              <a:rPr lang="en-US" sz="1400" dirty="0"/>
              <a:t> – European Patient Advocacy Group, we aim to improve care, promote best practices and guidelines, reinforce research, empower patients, provide training for healthcare professionals and </a:t>
            </a:r>
            <a:r>
              <a:rPr lang="en-US" sz="1400" dirty="0" err="1"/>
              <a:t>realise</a:t>
            </a:r>
            <a:r>
              <a:rPr lang="en-US" sz="1400" dirty="0"/>
              <a:t> the full potential of European cooperation for </a:t>
            </a:r>
            <a:r>
              <a:rPr lang="en-US" sz="1400" dirty="0" err="1"/>
              <a:t>specialised</a:t>
            </a:r>
            <a:r>
              <a:rPr lang="en-US" sz="1400" dirty="0"/>
              <a:t> healthcare by exploiting the latest innovations in medical science and health technologies. </a:t>
            </a:r>
          </a:p>
          <a:p>
            <a:pPr marL="0" indent="0" algn="ctr">
              <a:buNone/>
            </a:pPr>
            <a:r>
              <a:rPr lang="fr-FR" sz="1400" dirty="0"/>
              <a:t>More information </a:t>
            </a:r>
            <a:r>
              <a:rPr lang="fr-FR" sz="1400" dirty="0" err="1"/>
              <a:t>available</a:t>
            </a:r>
            <a:r>
              <a:rPr lang="fr-FR" sz="1400" dirty="0"/>
              <a:t> at: </a:t>
            </a:r>
            <a:r>
              <a:rPr lang="fr-FR" sz="1400" dirty="0">
                <a:hlinkClick r:id="rId3"/>
              </a:rPr>
              <a:t>https://vascern.eu</a:t>
            </a:r>
            <a:endParaRPr lang="fr-FR" sz="1400" dirty="0"/>
          </a:p>
          <a:p>
            <a:pPr marL="0" indent="0" algn="ctr">
              <a:buNone/>
            </a:pPr>
            <a:endParaRPr lang="fr-FR" sz="1400" dirty="0"/>
          </a:p>
          <a:p>
            <a:pPr marL="0" indent="0" algn="ctr">
              <a:buNone/>
            </a:pPr>
            <a:r>
              <a:rPr lang="en-US" sz="1400" dirty="0"/>
              <a:t>Follow us on </a:t>
            </a:r>
            <a:r>
              <a:rPr lang="en-US" sz="1400" dirty="0">
                <a:hlinkClick r:id="rId4"/>
              </a:rPr>
              <a:t>Twitter</a:t>
            </a:r>
            <a:r>
              <a:rPr lang="en-US" sz="1400" dirty="0"/>
              <a:t>, </a:t>
            </a:r>
            <a:r>
              <a:rPr lang="en-US" sz="1400" dirty="0">
                <a:hlinkClick r:id="rId5"/>
              </a:rPr>
              <a:t>Facebook</a:t>
            </a:r>
            <a:r>
              <a:rPr lang="en-US" sz="1400" dirty="0"/>
              <a:t>, </a:t>
            </a:r>
            <a:r>
              <a:rPr lang="en-US" sz="1400" dirty="0">
                <a:hlinkClick r:id="rId6"/>
              </a:rPr>
              <a:t>YouTube</a:t>
            </a:r>
            <a:r>
              <a:rPr lang="en-US" sz="1400" dirty="0"/>
              <a:t> and </a:t>
            </a:r>
            <a:r>
              <a:rPr lang="en-US" sz="1400" dirty="0">
                <a:hlinkClick r:id="rId7"/>
              </a:rPr>
              <a:t>LinkedIn</a:t>
            </a:r>
            <a:r>
              <a:rPr lang="en-US" sz="1400" dirty="0"/>
              <a:t> </a:t>
            </a:r>
            <a:endParaRPr lang="fr-FR" sz="1400" dirty="0"/>
          </a:p>
        </p:txBody>
      </p:sp>
      <p:pic>
        <p:nvPicPr>
          <p:cNvPr id="9" name="Espace réservé du contenu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38" y="5946774"/>
            <a:ext cx="4057650" cy="8191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284908"/>
            <a:ext cx="10058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91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Génomes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(5/8)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VASCERN “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incubateur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399"/>
            <a:ext cx="10637906" cy="34728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P101GM s’inscrit dans la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dynamique européennes créée par le lancement des réseaux européens de référence: les </a:t>
            </a:r>
            <a:r>
              <a:rPr lang="fr-BE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ERNs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est activement soutenu par le réseau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VASCERN consacré aux maladies cardio-vasculaires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par les principaux membres du groupe HTAD en son sein,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soutien s’est notamment concrétisé lors de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l’établissement de la stratégie de composition de la cohorte pour le projet «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Genome-wide Epistasis for cardiovascular severity in Marfan Study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mené par le comité scientifique de la F101G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(qui sera évoqué par le Prof. Loeys).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27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3A052-D340-4E65-9D93-8473D6568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10" y="4669127"/>
            <a:ext cx="6323026" cy="1687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880668-66C0-40EC-96F8-2051DFB993F6}"/>
              </a:ext>
            </a:extLst>
          </p:cNvPr>
          <p:cNvSpPr txBox="1"/>
          <p:nvPr/>
        </p:nvSpPr>
        <p:spPr>
          <a:xfrm>
            <a:off x="1200299" y="4784586"/>
            <a:ext cx="3212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A=Paris; B=Ghent; C=Antwerp; D=Amsterdam (The </a:t>
            </a:r>
            <a:r>
              <a:rPr lang="fr-FR" sz="1200" dirty="0" err="1"/>
              <a:t>Netherlands</a:t>
            </a:r>
            <a:r>
              <a:rPr lang="fr-FR" sz="1200" dirty="0"/>
              <a:t>); E=Barcelona; F=Milan; G=Vienna; H=Baltimore; I=Zurich; J=</a:t>
            </a:r>
            <a:r>
              <a:rPr lang="fr-FR" sz="1200" dirty="0" err="1"/>
              <a:t>Pavia</a:t>
            </a:r>
            <a:r>
              <a:rPr lang="fr-FR" sz="1200" dirty="0"/>
              <a:t>; K=</a:t>
            </a:r>
            <a:r>
              <a:rPr lang="fr-FR" sz="1200" dirty="0" err="1"/>
              <a:t>Umea</a:t>
            </a:r>
            <a:r>
              <a:rPr lang="fr-FR" sz="1200" dirty="0"/>
              <a:t>; L=Sheffield; M=</a:t>
            </a:r>
            <a:r>
              <a:rPr lang="fr-FR" sz="1200" dirty="0" err="1"/>
              <a:t>Bologna</a:t>
            </a:r>
            <a:r>
              <a:rPr lang="fr-FR" sz="1200" dirty="0"/>
              <a:t>; N=London; A=Paris; B=Ghent; C=Antwerp; D=Amsterdam (The </a:t>
            </a:r>
            <a:r>
              <a:rPr lang="fr-FR" sz="1200" dirty="0" err="1"/>
              <a:t>Netherlands</a:t>
            </a:r>
            <a:r>
              <a:rPr lang="fr-FR" sz="1200" dirty="0"/>
              <a:t>); E=Barcelona; F=Milan; G=Vienna; H=Baltimore; I=Zurich; J=</a:t>
            </a:r>
            <a:r>
              <a:rPr lang="fr-FR" sz="1200" dirty="0" err="1"/>
              <a:t>Pavia</a:t>
            </a:r>
            <a:r>
              <a:rPr lang="fr-FR" sz="1200" dirty="0"/>
              <a:t>; K=</a:t>
            </a:r>
            <a:r>
              <a:rPr lang="fr-FR" sz="1200" dirty="0" err="1"/>
              <a:t>Umea</a:t>
            </a:r>
            <a:r>
              <a:rPr lang="fr-FR" sz="1200" dirty="0"/>
              <a:t>; L=Sheffield; M=</a:t>
            </a:r>
            <a:r>
              <a:rPr lang="fr-FR" sz="1200" dirty="0" err="1"/>
              <a:t>Bologna</a:t>
            </a:r>
            <a:r>
              <a:rPr lang="fr-FR" sz="1200" dirty="0"/>
              <a:t>; N=London</a:t>
            </a:r>
          </a:p>
          <a:p>
            <a:endParaRPr lang="fr-FR" sz="1200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4DA66BC-7F24-4FC1-9DE7-0B09E3414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15" y="57619"/>
            <a:ext cx="2497329" cy="24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40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DB745C-88BA-4224-9942-7539188B5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49" y="291381"/>
            <a:ext cx="4017829" cy="1644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15DA4-6D8C-4769-AFEF-6A7975A24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425" y="49783"/>
            <a:ext cx="5362575" cy="6758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Génomes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(6/8)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GEMS | </a:t>
            </a:r>
            <a:r>
              <a:rPr 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Soutien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5DBA-79B4-4DED-AB7C-365C69E863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F3912-BAD8-4B8E-8704-7C95F483B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5" y="2249858"/>
            <a:ext cx="5903778" cy="45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9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393A480-66AC-4A22-B4AF-CAF4D5ED0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47747"/>
            <a:ext cx="6666269" cy="3185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Génomes (7/8)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Associations européennes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15" y="2447658"/>
            <a:ext cx="7072669" cy="347287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P101GM est soutenu par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plusieurs associations de patients Marfan européennes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 Belge du Syndrome de Marfan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Associations Française du Syndrome de Marfan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BE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den-i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(Luxembourg)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Marfan Europe Network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a reçu le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Prix Edelweiss 2018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décerné par l’alliance belge pour les maladies rares :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RaDiOrg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29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256B6-8FEC-4501-8FC4-F02C186ED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646" y="2438399"/>
            <a:ext cx="1757423" cy="1662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5E0B6-3760-4885-9E96-02B67AC87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316" y="4184095"/>
            <a:ext cx="4212701" cy="1243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349141-F3E4-4586-B5C5-F720DA40B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769" y="5298921"/>
            <a:ext cx="2197313" cy="1116733"/>
          </a:xfrm>
          <a:prstGeom prst="rect">
            <a:avLst/>
          </a:prstGeom>
        </p:spPr>
      </p:pic>
      <p:pic>
        <p:nvPicPr>
          <p:cNvPr id="12" name="Picture 2" descr="Retour Accueil">
            <a:extLst>
              <a:ext uri="{FF2B5EF4-FFF2-40B4-BE49-F238E27FC236}">
                <a16:creationId xmlns:a16="http://schemas.microsoft.com/office/drawing/2014/main" id="{8E1A7EC3-A401-48C8-99DF-87ACECA3C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87" y="5342308"/>
            <a:ext cx="2954277" cy="11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00C83-8D24-43EF-8F9D-6C5AA28D3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3538" y="5358226"/>
            <a:ext cx="2583580" cy="9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7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DA05-A130-469B-9CA3-338A13B99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981"/>
            <a:ext cx="9144000" cy="1082038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FF594-1DC3-4176-9575-CA00865F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7605DBA-79B4-4DED-AB7C-365C69E8637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729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Génomes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(8/8)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100.000 Genomes Project 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399"/>
            <a:ext cx="5227762" cy="347287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VASCERN a aussi permis une mise en lien avec le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100.000 Genomes Project britannique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Secrétaire d’état à la santé britannique a annoncé le 2 octobre 2018 l’extension de ce Projet de 100.000 à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million de génomes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L’ambition d’atteindre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millions de génomes d’ici 5 ans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Projet 101 Génomes Marfan est depuis janvier 2019 affilié au 100.000 Genomes Project Britannique. </a:t>
            </a:r>
            <a:endParaRPr lang="en-GB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7605DBA-79B4-4DED-AB7C-365C69E8637C}" type="slidenum">
              <a:rPr lang="en-GB" smtClean="0"/>
              <a:t>30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AC58E-87C2-4CF2-AC92-E0226919E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550" y="629266"/>
            <a:ext cx="6096528" cy="55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1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DA05-A130-469B-9CA3-338A13B99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94317"/>
            <a:ext cx="9144000" cy="1069366"/>
          </a:xfrm>
        </p:spPr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FF594-1DC3-4176-9575-CA00865F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5DBA-79B4-4DED-AB7C-365C69E863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1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11293558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br>
              <a:rPr lang="fr-BE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Etincelle</a:t>
            </a:r>
            <a:endParaRPr lang="fr-BE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8929" y="2172586"/>
            <a:ext cx="10655467" cy="3909237"/>
          </a:xfrm>
        </p:spPr>
        <p:txBody>
          <a:bodyPr>
            <a:normAutofit/>
          </a:bodyPr>
          <a:lstStyle/>
          <a:p>
            <a:pPr algn="just"/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Limité à 101 génomes, notre Projet n’est qu’une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étincelle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comparaison, par exemple, du projet anglais 100.000 Génomes dont nous nous sommes inspirés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elle peut s’embraser.</a:t>
            </a:r>
          </a:p>
          <a:p>
            <a:pPr algn="just"/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étincelle est, pour le moment, concentrée sur le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mais elle peut se propager à l’étude d’autres maladies rares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étincelle est amorcée par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patients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Notre seule ambition est de mettre à la disposition de la communauté scientifique les données génomiques/phénotypiques dont elle a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besoin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mieux comprendre les maladies rares.</a:t>
            </a:r>
          </a:p>
          <a:p>
            <a:pPr algn="just"/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rêvons que, peut-être, cette étincelle pourrait contribuer à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mise au point de nouveaux médicaments qui pourraient améliorer la vie de nos enfants.</a:t>
            </a:r>
            <a:endParaRPr lang="fr-BE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16D6-7C12-45BA-ABB8-3D0615E0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fld id="{D7605DBA-79B4-4DED-AB7C-365C69E863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93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>
            <a:extLst>
              <a:ext uri="{FF2B5EF4-FFF2-40B4-BE49-F238E27FC236}">
                <a16:creationId xmlns:a16="http://schemas.microsoft.com/office/drawing/2014/main" id="{9763FC7D-993C-4288-8D1D-8F2D04ACD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23" y="5324801"/>
            <a:ext cx="1297770" cy="1418938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0F16FAF5-2497-4AA8-A8DF-309616E77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443" y="5212090"/>
            <a:ext cx="1407926" cy="1601227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BF67EDA-170E-484F-850F-2F7F38DD3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4" r="8536" b="-2"/>
          <a:stretch/>
        </p:blipFill>
        <p:spPr>
          <a:xfrm>
            <a:off x="5446052" y="119362"/>
            <a:ext cx="1143315" cy="130220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46ED286B-0315-4216-9C6A-CBD730739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7315" y="389220"/>
            <a:ext cx="1405041" cy="1601227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F1BC9844-7427-4DF6-B2A7-EDC86C2EB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23" y="471730"/>
            <a:ext cx="1276593" cy="14548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196BC46-4D58-4CB7-BFEC-4FA165B34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0776" y="4945859"/>
            <a:ext cx="692003" cy="6586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EFA5608-72DD-46DC-B94B-4689D392E5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710" y="5040850"/>
            <a:ext cx="1544876" cy="4686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A68F6-4DE4-47E0-B2C0-A56D43835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596907"/>
          </a:xfrm>
        </p:spPr>
        <p:txBody>
          <a:bodyPr numCol="1"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7646D-9836-4AB9-8F57-CFE19CFF3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3007" y="2985082"/>
            <a:ext cx="1582246" cy="801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E90160-5C1B-4F90-8C97-1B8ECB347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6074" y="4861474"/>
            <a:ext cx="1129790" cy="574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C0E502-113A-45EA-AF93-8406ECD23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2636" y="4676029"/>
            <a:ext cx="2994803" cy="8410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87ACD7-8538-46FA-ADA8-5BF92EC09392}"/>
              </a:ext>
            </a:extLst>
          </p:cNvPr>
          <p:cNvSpPr txBox="1"/>
          <p:nvPr/>
        </p:nvSpPr>
        <p:spPr>
          <a:xfrm>
            <a:off x="5187681" y="3313706"/>
            <a:ext cx="163649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MFS</a:t>
            </a:r>
          </a:p>
        </p:txBody>
      </p:sp>
      <p:pic>
        <p:nvPicPr>
          <p:cNvPr id="23" name="Graphic 22" descr="DNA">
            <a:extLst>
              <a:ext uri="{FF2B5EF4-FFF2-40B4-BE49-F238E27FC236}">
                <a16:creationId xmlns:a16="http://schemas.microsoft.com/office/drawing/2014/main" id="{C3C6E884-52E6-43DB-B46D-157EC1D210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13152" y="1701457"/>
            <a:ext cx="392729" cy="392729"/>
          </a:xfrm>
          <a:prstGeom prst="rect">
            <a:avLst/>
          </a:prstGeom>
        </p:spPr>
      </p:pic>
      <p:pic>
        <p:nvPicPr>
          <p:cNvPr id="25" name="Graphic 24" descr="Stethoscope">
            <a:extLst>
              <a:ext uri="{FF2B5EF4-FFF2-40B4-BE49-F238E27FC236}">
                <a16:creationId xmlns:a16="http://schemas.microsoft.com/office/drawing/2014/main" id="{5FF9A8BF-4829-4A3E-9167-1120A6226D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92540" y="1691198"/>
            <a:ext cx="419471" cy="419471"/>
          </a:xfrm>
          <a:prstGeom prst="rect">
            <a:avLst/>
          </a:prstGeom>
        </p:spPr>
      </p:pic>
      <p:sp>
        <p:nvSpPr>
          <p:cNvPr id="26" name="Circle: Hollow 25" descr="CMSLegal_Shape_Fill">
            <a:extLst>
              <a:ext uri="{FF2B5EF4-FFF2-40B4-BE49-F238E27FC236}">
                <a16:creationId xmlns:a16="http://schemas.microsoft.com/office/drawing/2014/main" id="{6BDD9CB3-13CD-4652-BAA5-4BD04A1F0086}"/>
              </a:ext>
            </a:extLst>
          </p:cNvPr>
          <p:cNvSpPr/>
          <p:nvPr/>
        </p:nvSpPr>
        <p:spPr>
          <a:xfrm>
            <a:off x="5315208" y="2918441"/>
            <a:ext cx="1347212" cy="1375303"/>
          </a:xfrm>
          <a:prstGeom prst="donut">
            <a:avLst>
              <a:gd name="adj" fmla="val 11426"/>
            </a:avLst>
          </a:prstGeom>
          <a:solidFill>
            <a:srgbClr val="13294A"/>
          </a:solidFill>
          <a:ln w="9525">
            <a:solidFill>
              <a:srgbClr val="132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76F2D6-9A78-4E91-9E00-5B2321E82B81}"/>
              </a:ext>
            </a:extLst>
          </p:cNvPr>
          <p:cNvSpPr txBox="1"/>
          <p:nvPr/>
        </p:nvSpPr>
        <p:spPr>
          <a:xfrm>
            <a:off x="2153202" y="3814879"/>
            <a:ext cx="141651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P101GM</a:t>
            </a:r>
            <a:br>
              <a:rPr lang="en-GB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FBN1 template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1D99535-F3D2-4B98-957F-7BB67E7CB6E3}"/>
              </a:ext>
            </a:extLst>
          </p:cNvPr>
          <p:cNvSpPr/>
          <p:nvPr/>
        </p:nvSpPr>
        <p:spPr>
          <a:xfrm>
            <a:off x="1314988" y="1539320"/>
            <a:ext cx="3116655" cy="4251368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8E6C20-F75D-4990-BED3-FA4DAA583013}"/>
              </a:ext>
            </a:extLst>
          </p:cNvPr>
          <p:cNvSpPr/>
          <p:nvPr/>
        </p:nvSpPr>
        <p:spPr>
          <a:xfrm>
            <a:off x="1563970" y="2202859"/>
            <a:ext cx="2560320" cy="231349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DDFA3CF-1447-47F8-A070-1FFB3517244B}"/>
              </a:ext>
            </a:extLst>
          </p:cNvPr>
          <p:cNvSpPr/>
          <p:nvPr/>
        </p:nvSpPr>
        <p:spPr>
          <a:xfrm>
            <a:off x="1563970" y="4632886"/>
            <a:ext cx="2560320" cy="8788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B53D7E-960E-4AFD-BBCD-B61190CDABD6}"/>
              </a:ext>
            </a:extLst>
          </p:cNvPr>
          <p:cNvSpPr txBox="1"/>
          <p:nvPr/>
        </p:nvSpPr>
        <p:spPr>
          <a:xfrm>
            <a:off x="2362430" y="1746409"/>
            <a:ext cx="201501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Phenotypic data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6C1AEB-38DB-45F8-BFA2-456EE75FE1A4}"/>
              </a:ext>
            </a:extLst>
          </p:cNvPr>
          <p:cNvSpPr txBox="1"/>
          <p:nvPr/>
        </p:nvSpPr>
        <p:spPr>
          <a:xfrm>
            <a:off x="1725741" y="2315338"/>
            <a:ext cx="2015012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forms</a:t>
            </a: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8348DA-D9E8-4291-98AB-A5C8CDDA5E3A}"/>
              </a:ext>
            </a:extLst>
          </p:cNvPr>
          <p:cNvSpPr txBox="1"/>
          <p:nvPr/>
        </p:nvSpPr>
        <p:spPr>
          <a:xfrm>
            <a:off x="1644752" y="4706184"/>
            <a:ext cx="2015012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AORAM: “</a:t>
            </a:r>
            <a:r>
              <a:rPr kumimoji="0" lang="en-GB" sz="1000" b="1" i="0" u="sng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AORta</a:t>
            </a:r>
            <a:r>
              <a:rPr kumimoji="0" lang="en-GB" sz="1000" b="1" i="0" u="sng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Automatic Measurement”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F5F9A04-942F-4A55-888E-A93A24FA21B3}"/>
              </a:ext>
            </a:extLst>
          </p:cNvPr>
          <p:cNvSpPr/>
          <p:nvPr/>
        </p:nvSpPr>
        <p:spPr>
          <a:xfrm>
            <a:off x="4574497" y="4521499"/>
            <a:ext cx="2994803" cy="111316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490173-6AB4-4824-8062-AB07F4B4478B}"/>
              </a:ext>
            </a:extLst>
          </p:cNvPr>
          <p:cNvSpPr txBox="1"/>
          <p:nvPr/>
        </p:nvSpPr>
        <p:spPr>
          <a:xfrm>
            <a:off x="8622681" y="1759323"/>
            <a:ext cx="201501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Genomic data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4D8ABFF-05DD-402A-9C68-30C66E5A84FB}"/>
              </a:ext>
            </a:extLst>
          </p:cNvPr>
          <p:cNvSpPr/>
          <p:nvPr/>
        </p:nvSpPr>
        <p:spPr>
          <a:xfrm>
            <a:off x="7715058" y="1539320"/>
            <a:ext cx="3116655" cy="4251368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A417A7-483A-4658-BEE6-EA3AEA772169}"/>
              </a:ext>
            </a:extLst>
          </p:cNvPr>
          <p:cNvSpPr/>
          <p:nvPr/>
        </p:nvSpPr>
        <p:spPr>
          <a:xfrm>
            <a:off x="7962184" y="2164863"/>
            <a:ext cx="2560487" cy="98475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BAAC6E-E9EE-47D4-8BC1-E8FC5BF18420}"/>
              </a:ext>
            </a:extLst>
          </p:cNvPr>
          <p:cNvSpPr txBox="1"/>
          <p:nvPr/>
        </p:nvSpPr>
        <p:spPr>
          <a:xfrm>
            <a:off x="8037301" y="2304822"/>
            <a:ext cx="2444024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Sequencing WGS </a:t>
            </a:r>
            <a:r>
              <a:rPr lang="fr-FR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fr-FR" sz="1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0x + pipeline VCF: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98A672B-0AA2-4F28-B2AE-24585223EF1E}"/>
              </a:ext>
            </a:extLst>
          </p:cNvPr>
          <p:cNvSpPr/>
          <p:nvPr/>
        </p:nvSpPr>
        <p:spPr>
          <a:xfrm>
            <a:off x="7983220" y="4574567"/>
            <a:ext cx="1272644" cy="10875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D28A80-07E0-41E9-A228-3FC5EF1586B3}"/>
              </a:ext>
            </a:extLst>
          </p:cNvPr>
          <p:cNvSpPr txBox="1"/>
          <p:nvPr/>
        </p:nvSpPr>
        <p:spPr>
          <a:xfrm>
            <a:off x="9335097" y="4604372"/>
            <a:ext cx="130259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kumimoji="0" lang="fr-FR" sz="1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GEMVAP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75982F7-73E8-4FC3-A1C3-C2E659C1AA68}"/>
              </a:ext>
            </a:extLst>
          </p:cNvPr>
          <p:cNvSpPr/>
          <p:nvPr/>
        </p:nvSpPr>
        <p:spPr>
          <a:xfrm>
            <a:off x="7979148" y="3188865"/>
            <a:ext cx="2560486" cy="1327491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A8FE58-E39D-47C5-ABFF-F11BD93C125E}"/>
              </a:ext>
            </a:extLst>
          </p:cNvPr>
          <p:cNvSpPr txBox="1"/>
          <p:nvPr/>
        </p:nvSpPr>
        <p:spPr>
          <a:xfrm>
            <a:off x="8031546" y="3303215"/>
            <a:ext cx="246545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lvl="0">
              <a:defRPr/>
            </a:pPr>
            <a:r>
              <a:rPr lang="en-US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GEMS: “Genome-wide Epistasis for cardiovascular severity in Marfan Study” </a:t>
            </a:r>
            <a:endParaRPr kumimoji="0" lang="fr-FR" sz="1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9DABC78-50D7-41DA-BDA7-44F063E4D77C}"/>
              </a:ext>
            </a:extLst>
          </p:cNvPr>
          <p:cNvSpPr/>
          <p:nvPr/>
        </p:nvSpPr>
        <p:spPr>
          <a:xfrm>
            <a:off x="9326958" y="4574567"/>
            <a:ext cx="1345056" cy="1087580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A60828-B9EE-4F08-818E-B6B2E86A7028}"/>
              </a:ext>
            </a:extLst>
          </p:cNvPr>
          <p:cNvSpPr txBox="1"/>
          <p:nvPr/>
        </p:nvSpPr>
        <p:spPr>
          <a:xfrm>
            <a:off x="8037301" y="4623620"/>
            <a:ext cx="2015012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Control: 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D8E98365-A855-4AEF-A2A0-08E24ADAB807}"/>
              </a:ext>
            </a:extLst>
          </p:cNvPr>
          <p:cNvSpPr/>
          <p:nvPr/>
        </p:nvSpPr>
        <p:spPr>
          <a:xfrm>
            <a:off x="4686579" y="5897985"/>
            <a:ext cx="2633796" cy="766406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0" name="Graphic 159" descr="Brain in head">
            <a:extLst>
              <a:ext uri="{FF2B5EF4-FFF2-40B4-BE49-F238E27FC236}">
                <a16:creationId xmlns:a16="http://schemas.microsoft.com/office/drawing/2014/main" id="{E0B6F78D-2578-42C1-A108-F4DE1DF28E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05657" y="5951024"/>
            <a:ext cx="660328" cy="660328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6FC84887-E54B-4AF1-9779-0FE0273E87BA}"/>
              </a:ext>
            </a:extLst>
          </p:cNvPr>
          <p:cNvSpPr txBox="1"/>
          <p:nvPr/>
        </p:nvSpPr>
        <p:spPr>
          <a:xfrm>
            <a:off x="5570082" y="5957913"/>
            <a:ext cx="1810715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Scientific Community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ACB0E01-4EB8-493E-B96E-E7A6940E95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31546" y="2541495"/>
            <a:ext cx="1376150" cy="5032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384664-1E30-4A9B-928A-04948BAD3A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77058" y="2627061"/>
            <a:ext cx="842774" cy="3174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508B24-2F56-48DB-AF39-DC88395055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14005" y="1908071"/>
            <a:ext cx="2308389" cy="7847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8027E9BC-E1DB-48CB-A0CE-4700499722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62526" y="2528478"/>
            <a:ext cx="1221577" cy="42322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EAC2FF2E-794C-4430-939D-B32F111D123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04156" y="3759574"/>
            <a:ext cx="2408225" cy="642606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CB2DFD1-EB4E-4F26-9C1B-B755806E3999}"/>
              </a:ext>
            </a:extLst>
          </p:cNvPr>
          <p:cNvSpPr/>
          <p:nvPr/>
        </p:nvSpPr>
        <p:spPr>
          <a:xfrm>
            <a:off x="4591083" y="1535590"/>
            <a:ext cx="3007175" cy="11928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457FBB3-8E36-44B7-B0DF-C441B975E490}"/>
              </a:ext>
            </a:extLst>
          </p:cNvPr>
          <p:cNvSpPr/>
          <p:nvPr/>
        </p:nvSpPr>
        <p:spPr>
          <a:xfrm>
            <a:off x="4767561" y="1641244"/>
            <a:ext cx="247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centres MFS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750BC-AC85-49A2-887D-CE9F8309D6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797" y="3531521"/>
            <a:ext cx="1974914" cy="3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4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8929" y="501650"/>
            <a:ext cx="7504471" cy="1384300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Remerciements</a:t>
            </a:r>
            <a:endParaRPr lang="fr-BE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8929" y="1885950"/>
            <a:ext cx="7504470" cy="4371975"/>
          </a:xfrm>
          <a:solidFill>
            <a:schemeClr val="bg2">
              <a:lumMod val="25000"/>
            </a:schemeClr>
          </a:solidFill>
        </p:spPr>
        <p:txBody>
          <a:bodyPr numCol="2">
            <a:normAutofit/>
          </a:bodyPr>
          <a:lstStyle/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 scientifiques:</a:t>
            </a:r>
            <a:r>
              <a:rPr lang="fr-BE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Guillaume Smits, Pr Anne De Paepe, Pr Julie De Backer, Pr Bart Loeys, Pr Guillaume Jondeau, Pr Catherine Boileau, Pr Paul Coucke, Aline Verstraeten et Marjolijn Renard.</a:t>
            </a:r>
          </a:p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l’équipe de l’ABSM:</a:t>
            </a:r>
            <a:r>
              <a:rPr lang="fr-BE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Yvonne Jousten, Véronique Vrinds, Lauriane Janssen, Rémi Rondia, Léon Brandt, Muriel Vandenbossche, Cathy Kaye.</a:t>
            </a:r>
          </a:p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l’équipe de l’AssoMarfans:</a:t>
            </a:r>
            <a:r>
              <a:rPr lang="fr-BE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Jean-Michel Adda, Stéphanie Delaunay, Guillemette Pardoux.</a:t>
            </a:r>
          </a:p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l’équipe du VASCERN:</a:t>
            </a:r>
            <a:r>
              <a:rPr lang="fr-BE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Natasha Barr et Marine Hurard. </a:t>
            </a:r>
          </a:p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fr-BE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René Havaux, Annemie T’Seyen et  Gerrit Rauws. </a:t>
            </a:r>
          </a:p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Michael Lognoul, Joëlle Froidmont, Filip Ragolle, Sébastien Snoeck, Frederique Pirenne, Janik De Goÿ, François Deprez, Eleonore Pauwels et Me Bruno Fonteyn.</a:t>
            </a:r>
          </a:p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Sébastien Van Neylen, Cécile Chabot, Dessie Lividikou, Florence Roth, Peter O’Donnell, Julien Wolf et Alisa Herrero.</a:t>
            </a:r>
          </a:p>
          <a:p>
            <a:r>
              <a:rPr lang="fr-BE" sz="1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fr-BE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Carole Wininger, Patrice Touboulie et sa famille.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528C4-0A54-4353-B615-DD01A42F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34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1B66B-72A1-466B-81B7-6AD67A5BD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842" y="427495"/>
            <a:ext cx="3270716" cy="5928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CE3A0D-906E-41C5-95EA-FD8A02F73501}"/>
              </a:ext>
            </a:extLst>
          </p:cNvPr>
          <p:cNvSpPr txBox="1"/>
          <p:nvPr/>
        </p:nvSpPr>
        <p:spPr>
          <a:xfrm>
            <a:off x="4503615" y="4843677"/>
            <a:ext cx="3346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www.f101g.org</a:t>
            </a:r>
          </a:p>
        </p:txBody>
      </p:sp>
    </p:spTree>
    <p:extLst>
      <p:ext uri="{BB962C8B-B14F-4D97-AF65-F5344CB8AC3E}">
        <p14:creationId xmlns:p14="http://schemas.microsoft.com/office/powerpoint/2010/main" val="102228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2B3A-B883-4358-8937-F5EAA2F1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6EDBAC-D438-4EBF-A493-47C67678F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7939" y="1665024"/>
            <a:ext cx="3870960" cy="8049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0F4DC-2A4E-4D06-8849-6C182B6FF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287" y="1572047"/>
            <a:ext cx="1723046" cy="897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2E12C-E47A-45DD-A5A8-C883B3E8E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114" y="2473154"/>
            <a:ext cx="972406" cy="1242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CE51D-2443-47CD-9A46-E6DC2027F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218" y="5299343"/>
            <a:ext cx="908351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F5630B-D640-48C6-9582-7D91738DF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0836" y="4051038"/>
            <a:ext cx="1151113" cy="803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10F543-E224-4FC1-8FA6-4138369991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11" y="2957079"/>
            <a:ext cx="1242048" cy="630936"/>
          </a:xfrm>
          <a:prstGeom prst="rect">
            <a:avLst/>
          </a:prstGeom>
        </p:spPr>
      </p:pic>
      <p:sp>
        <p:nvSpPr>
          <p:cNvPr id="11" name="Arrow: Right 10" descr="CMSLegal_Shape_Fill">
            <a:extLst>
              <a:ext uri="{FF2B5EF4-FFF2-40B4-BE49-F238E27FC236}">
                <a16:creationId xmlns:a16="http://schemas.microsoft.com/office/drawing/2014/main" id="{F8F58333-007F-45FA-A61E-9F28CFD6E25B}"/>
              </a:ext>
            </a:extLst>
          </p:cNvPr>
          <p:cNvSpPr/>
          <p:nvPr/>
        </p:nvSpPr>
        <p:spPr>
          <a:xfrm>
            <a:off x="3480816" y="1607485"/>
            <a:ext cx="3307630" cy="806162"/>
          </a:xfrm>
          <a:prstGeom prst="rightArrow">
            <a:avLst/>
          </a:prstGeom>
          <a:solidFill>
            <a:srgbClr val="766A62">
              <a:alpha val="0"/>
            </a:srgbClr>
          </a:solidFill>
          <a:ln>
            <a:solidFill>
              <a:srgbClr val="766A6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101 </a:t>
            </a: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F4D9F-3ACF-413D-913D-CE1A12B8669A}"/>
              </a:ext>
            </a:extLst>
          </p:cNvPr>
          <p:cNvSpPr txBox="1"/>
          <p:nvPr/>
        </p:nvSpPr>
        <p:spPr>
          <a:xfrm>
            <a:off x="3759173" y="2263982"/>
            <a:ext cx="2323991" cy="1746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Committee</a:t>
            </a:r>
            <a:b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</a:p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Anne De Paepe (UZGENT)</a:t>
            </a:r>
            <a:endParaRPr lang="en-US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</a:p>
          <a:p>
            <a:pPr algn="ctr"/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Gerrit Rauws</a:t>
            </a:r>
          </a:p>
          <a:p>
            <a:pPr algn="ctr"/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Ludivine Verboogen </a:t>
            </a:r>
          </a:p>
          <a:p>
            <a:pPr algn="ctr"/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Romain Alderweireldt</a:t>
            </a:r>
          </a:p>
          <a:p>
            <a:pPr algn="ctr"/>
            <a:r>
              <a:rPr lang="en-GB" sz="11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Secrétaire: </a:t>
            </a:r>
          </a:p>
          <a:p>
            <a:pPr algn="ctr"/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Annemie T’Seyen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5FE36-DACA-403D-A4B3-E24C9253F354}"/>
              </a:ext>
            </a:extLst>
          </p:cNvPr>
          <p:cNvSpPr txBox="1"/>
          <p:nvPr/>
        </p:nvSpPr>
        <p:spPr>
          <a:xfrm>
            <a:off x="7217939" y="668766"/>
            <a:ext cx="3870960" cy="9387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Michel Verboogen</a:t>
            </a:r>
          </a:p>
          <a:p>
            <a:pPr algn="ctr"/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Vice-President</a:t>
            </a:r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Cécile Jacquet</a:t>
            </a:r>
          </a:p>
          <a:p>
            <a:pPr algn="ctr"/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Secretary</a:t>
            </a:r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Ludivine Verboogen </a:t>
            </a:r>
          </a:p>
          <a:p>
            <a:pPr algn="ctr"/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Treasurer</a:t>
            </a:r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Romain Alderweireldt</a:t>
            </a:r>
          </a:p>
          <a:p>
            <a:pPr algn="ctr"/>
            <a:r>
              <a:rPr lang="en-GB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CEO in the daily Management</a:t>
            </a:r>
            <a:r>
              <a:rPr lang="en-GB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Ludivine Verboogen</a:t>
            </a:r>
            <a:endParaRPr lang="en-GB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m 7" descr="Hierarchy:003">
            <a:extLst>
              <a:ext uri="{FF2B5EF4-FFF2-40B4-BE49-F238E27FC236}">
                <a16:creationId xmlns:a16="http://schemas.microsoft.com/office/drawing/2014/main" id="{C6254FCB-A948-461D-98BB-231352EB1DA8}"/>
              </a:ext>
            </a:extLst>
          </p:cNvPr>
          <p:cNvGraphicFramePr/>
          <p:nvPr/>
        </p:nvGraphicFramePr>
        <p:xfrm>
          <a:off x="4401356" y="2770984"/>
          <a:ext cx="6010612" cy="387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01B0465C-8AD2-46F9-B8B0-BEFC166DEF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8810" y="4583908"/>
            <a:ext cx="2406133" cy="16848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A7C86-6BED-4F63-9F44-AC8E043B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980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DA05-A130-469B-9CA3-338A13B99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41709"/>
            <a:ext cx="9144000" cy="974581"/>
          </a:xfrm>
        </p:spPr>
        <p:txBody>
          <a:bodyPr>
            <a:no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Odyssée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FF594-1DC3-4176-9575-CA00865F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469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Odyssée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(1/2)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L’angoisse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ne pas savoir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399"/>
            <a:ext cx="7132994" cy="34728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37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B62FF-0548-4089-9AAF-BCA8B4A40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36" y="2203408"/>
            <a:ext cx="7525184" cy="3942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470C2-700A-4F6C-8443-C3FB51855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233" y="666347"/>
            <a:ext cx="5651211" cy="490716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1EF4263-284F-4506-9934-749A764AF7D6}"/>
              </a:ext>
            </a:extLst>
          </p:cNvPr>
          <p:cNvSpPr txBox="1">
            <a:spLocks/>
          </p:cNvSpPr>
          <p:nvPr/>
        </p:nvSpPr>
        <p:spPr>
          <a:xfrm>
            <a:off x="3098800" y="3536736"/>
            <a:ext cx="5994400" cy="12761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plus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ne pas savoir,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qu’on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un diagnostic, on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peut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un plan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d’action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62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Odyssée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(2/2)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diagnostic </a:t>
            </a:r>
            <a:r>
              <a:rPr lang="en-GB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fiable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GB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rapide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399"/>
            <a:ext cx="10933470" cy="359441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circonstances du diagnostic de notre fils (multiplication des tests génétiques, faux espoirs, etc.) nous ont amené à comprendre le 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avantage 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diagnostic basé sur le séquençage du génome entier (WGS) 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diagnostic génétique plus rapide et plus fiable sans perte de temps et d'argent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séquençant les mauvaises parties du génome ;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valeur ajoutée immédiate à la recherche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puisque chaque génome séquencé et partagé contribue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cartographier et à comprendre l'interaction entre les gènes dans les génomes humains.</a:t>
            </a:r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38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B219BE-37C5-4A0B-B400-42A368A83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426" y="111514"/>
            <a:ext cx="6532914" cy="20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83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8333" y="2597513"/>
            <a:ext cx="10655467" cy="39092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 </a:t>
            </a:r>
            <a:r>
              <a:rPr lang="fr-BE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génétique a connu une véritable révolution technologique ces dernières années et le moment est venu d’utiliser cette technologie pour découvrir les explications génétiques des disparités observées entre les patients Marfan</a:t>
            </a: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</a:p>
          <a:p>
            <a:pPr marL="0" indent="0" algn="r">
              <a:buNone/>
            </a:pPr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Professeur Bart Loeys</a:t>
            </a:r>
          </a:p>
          <a:p>
            <a:pPr algn="just"/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16D6-7C12-45BA-ABB8-3D0615E0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*</a:t>
            </a:r>
            <a:fld id="{D7605DBA-79B4-4DED-AB7C-365C69E8637C}" type="slidenum">
              <a:rPr lang="en-GB" smtClean="0"/>
              <a:t>39</a:t>
            </a:fld>
            <a:endParaRPr lang="en-GB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4251200-A6F3-40DB-AB0E-F1B7D2456AB4}"/>
              </a:ext>
            </a:extLst>
          </p:cNvPr>
          <p:cNvSpPr txBox="1">
            <a:spLocks/>
          </p:cNvSpPr>
          <p:nvPr/>
        </p:nvSpPr>
        <p:spPr>
          <a:xfrm>
            <a:off x="648929" y="629266"/>
            <a:ext cx="11293558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(2/2)</a:t>
            </a:r>
            <a:br>
              <a:rPr lang="fr-BE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temps est venu</a:t>
            </a:r>
            <a:endParaRPr lang="fr-BE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13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0CE2CABC-412D-4B95-A91D-8F9E4779E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r="2" b="2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(1/7)</a:t>
            </a:r>
            <a:br>
              <a:rPr lang="fr-BE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FBN1 et fibrilline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419597"/>
          </a:xfrm>
        </p:spPr>
        <p:txBody>
          <a:bodyPr>
            <a:normAutofit/>
          </a:bodyPr>
          <a:lstStyle/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syndrome de Marfan résulte d’une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 des tissus conjonctifs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retiennent entre-elles les cellules qui composent le corps humain.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anomalie est causée par un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défaut de la protéine fibrilline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codée par le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gène FBN1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la suite d’une mutation pathogénique.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L’atteinte est pluri-systémique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porte, entre autre, sur les systèmes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musculosquelettique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pulmonaire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oculaire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c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ardio-vasculaire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principal danger pour les patients atteints du syndrome est celui d’une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dissection aortique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dont les conséquences sont généralement fatales.</a:t>
            </a:r>
          </a:p>
          <a:p>
            <a:pPr marL="457200" lvl="1" indent="0">
              <a:buNone/>
            </a:pPr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fr-BE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33482-425C-4417-B945-3A94FE4F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7605DBA-79B4-4DED-AB7C-365C69E8637C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96A76-3A41-43AC-9E4A-A74D95011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691" y="4246979"/>
            <a:ext cx="2049880" cy="261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5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basketball&#10;&#10;Description generated with high confidence">
            <a:extLst>
              <a:ext uri="{FF2B5EF4-FFF2-40B4-BE49-F238E27FC236}">
                <a16:creationId xmlns:a16="http://schemas.microsoft.com/office/drawing/2014/main" id="{809E6096-4ED7-4BB6-9D35-7E0D683C3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" b="3"/>
          <a:stretch/>
        </p:blipFill>
        <p:spPr>
          <a:xfrm>
            <a:off x="7556409" y="640082"/>
            <a:ext cx="3995928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(2/7)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05869"/>
            <a:ext cx="6586489" cy="3917950"/>
          </a:xfrm>
        </p:spPr>
        <p:txBody>
          <a:bodyPr>
            <a:normAutofit fontScale="70000" lnSpcReduction="20000"/>
          </a:bodyPr>
          <a:lstStyle/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B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prévalence 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maladie est de l’ordre de </a:t>
            </a:r>
            <a:r>
              <a:rPr lang="fr-B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1/5000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Il y aurait donc </a:t>
            </a:r>
            <a:r>
              <a:rPr lang="fr-B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2.200 personnes atteintes en Belgique 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B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148.200 personnes atteintes à travers l’Europe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maladie est cependant </a:t>
            </a:r>
            <a:r>
              <a:rPr lang="fr-B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méconnue et sous-diagnostiquée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De nombreuses personnes ignorent être malades.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  <a:r>
              <a:rPr lang="fr-B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des cas la maladie est transmise 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l’un des parents (maladie autosomique dominante) et</a:t>
            </a:r>
          </a:p>
          <a:p>
            <a:pPr lvl="1" algn="just">
              <a:lnSpc>
                <a:spcPct val="120000"/>
              </a:lnSpc>
              <a:spcBef>
                <a:spcPts val="600"/>
              </a:spcBef>
            </a:pP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  <a:r>
              <a:rPr lang="fr-B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 des cas la maladie apparaît spontanément 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alors qu’aucun des parents n’est porteur à la suite d’une mutation </a:t>
            </a:r>
            <a:r>
              <a:rPr lang="fr-BE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novo</a:t>
            </a:r>
            <a:r>
              <a:rPr lang="fr-B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B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fr-BE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33482-425C-4417-B945-3A94FE4F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1661" y="6075336"/>
            <a:ext cx="3880676" cy="545539"/>
          </a:xfrm>
        </p:spPr>
        <p:txBody>
          <a:bodyPr>
            <a:normAutofit fontScale="55000" lnSpcReduction="20000"/>
          </a:bodyPr>
          <a:lstStyle/>
          <a:p>
            <a:pPr marL="228600" lvl="1" algn="ctr">
              <a:spcBef>
                <a:spcPts val="1200"/>
              </a:spcBef>
              <a:buClr>
                <a:srgbClr val="36563F"/>
              </a:buClr>
            </a:pPr>
            <a:endParaRPr lang="en-GB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algn="ctr">
              <a:spcBef>
                <a:spcPts val="1200"/>
              </a:spcBef>
              <a:buClr>
                <a:srgbClr val="36563F"/>
              </a:buClr>
            </a:pPr>
            <a:r>
              <a:rPr lang="en-GB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Isaiah Austin </a:t>
            </a:r>
            <a:endParaRPr lang="fr-BE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 algn="ctr">
              <a:spcBef>
                <a:spcPts val="1200"/>
              </a:spcBef>
              <a:buClr>
                <a:srgbClr val="36563F"/>
              </a:buClr>
            </a:pPr>
            <a:endParaRPr lang="en-GB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18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CD381A-9BFE-4B28-AA48-297A7957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897" y="1387772"/>
            <a:ext cx="1899573" cy="1205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553705"/>
            <a:ext cx="7038411" cy="2145832"/>
          </a:xfrm>
        </p:spPr>
        <p:txBody>
          <a:bodyPr>
            <a:normAutofit/>
          </a:bodyPr>
          <a:lstStyle/>
          <a:p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(3/7)</a:t>
            </a:r>
            <a:b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L’intensité des atteintes est très variable </a:t>
            </a:r>
            <a:b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(même au sein des familles)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699537"/>
            <a:ext cx="7424847" cy="4419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Certaines personnes touchées par le syndrome présentent peu d’atteintes. 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l’autre extrémité du spectre,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l’espérance de vie statistique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certains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Marfan néonataux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rapportée par la littérature scientifique est à peine de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mois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Chez eux, les mutations se situent dans la plupart des cas sur les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exons 24 à 32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gène FBN1.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ces deux extrémités, l’on retrouve la majorité des patients Marfan que la maladie handicape parfois lourdement et qui doivent régulièrement contrôler la dilatation de leur aorte.</a:t>
            </a:r>
            <a:endParaRPr lang="fr-BE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l’état actuel des connaissances scientifiques, la cause de cette grande variabilité des atteintes et de leur intensité n’est pas encore bien comprise.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33482-425C-4417-B945-3A94FE4F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05DBA-79B4-4DED-AB7C-365C69E8637C}" type="slidenum">
              <a:rPr lang="en-GB" smtClean="0"/>
              <a:t>6</a:t>
            </a:fld>
            <a:endParaRPr lang="en-GB" dirty="0"/>
          </a:p>
        </p:txBody>
      </p:sp>
      <p:pic>
        <p:nvPicPr>
          <p:cNvPr id="8" name="Picture 7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CC5F24AA-A7DD-44B8-A878-D41DD4CE1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00" y="160561"/>
            <a:ext cx="4221199" cy="2379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BE1D2-4755-4EB9-BC40-721B1719DF12}"/>
              </a:ext>
            </a:extLst>
          </p:cNvPr>
          <p:cNvSpPr/>
          <p:nvPr/>
        </p:nvSpPr>
        <p:spPr>
          <a:xfrm>
            <a:off x="9552433" y="2568732"/>
            <a:ext cx="8595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Javier </a:t>
            </a:r>
            <a:r>
              <a:rPr lang="en-GB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Botet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585EC56-6042-4B55-A926-282627ECE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777" y="3139697"/>
            <a:ext cx="4118223" cy="29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6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(4/7)</a:t>
            </a:r>
            <a:b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 Belge du Syndrome de Marfan | 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BSM asbl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829174"/>
          </a:xfrm>
        </p:spPr>
        <p:txBody>
          <a:bodyPr anchor="t">
            <a:normAutofit/>
          </a:bodyPr>
          <a:lstStyle/>
          <a:p>
            <a:pPr marL="228600" lvl="1">
              <a:spcBef>
                <a:spcPts val="1200"/>
              </a:spcBef>
            </a:pPr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l’annonce du diagnostic, l’Association Belge du Syndrome de Marfan nous a accueilli.</a:t>
            </a:r>
          </a:p>
          <a:p>
            <a:pPr marL="228600" lvl="1"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L’ABSM a été créée par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Madame Yvonne Jousten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1999.</a:t>
            </a:r>
          </a:p>
          <a:p>
            <a:pPr marL="228600" lvl="1">
              <a:spcBef>
                <a:spcPts val="1200"/>
              </a:spcBef>
            </a:pP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L’ABSM soutien les patients belges et leur famille et </a:t>
            </a:r>
            <a:b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 la recherche depuis près de 20 ans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https://www.marfan.be/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https://www.facebook.com/marfanbe/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https://twitter.com/marfanbe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28600" lvl="1">
              <a:spcBef>
                <a:spcPts val="1200"/>
              </a:spcBef>
            </a:pPr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78EB5A-FCD4-4DED-B7A3-D90DFE47D1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441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AA7268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D7605DBA-79B4-4DED-AB7C-365C69E8637C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7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01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B48587-91F9-4964-A8BE-62FD20766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83" y="449178"/>
            <a:ext cx="4288417" cy="343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554983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(5/7)</a:t>
            </a:r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Association </a:t>
            </a:r>
            <a:r>
              <a:rPr lang="fr-BE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Marfans</a:t>
            </a:r>
            <a:r>
              <a:rPr lang="fr-B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(France)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2" y="2438400"/>
            <a:ext cx="7949636" cy="3962400"/>
          </a:xfrm>
        </p:spPr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L’association française du syndrome de Marfan (Association </a:t>
            </a:r>
            <a:r>
              <a:rPr lang="fr-B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Marfans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 aussi joué un rôle important.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association a financé en grande partie la base de données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UMD-FBN1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mise en place par le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Gwenaëlle </a:t>
            </a:r>
            <a:r>
              <a:rPr lang="fr-BE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Collod-Beroud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de donnée est disponible en accès libre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(à l’adresse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www.umd.be/FBN1/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Elle permet de consulter un inventaire de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3044 mutations du gène FBN1 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codant pour la protéine </a:t>
            </a:r>
            <a:r>
              <a:rPr lang="fr-B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Fibrilline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sur le chromosome 15, ayant été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identifiées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la littérature scientifique et dans les laboratoires </a:t>
            </a:r>
            <a:r>
              <a:rPr lang="fr-B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 étant pathogéniques</a:t>
            </a:r>
            <a:r>
              <a:rPr lang="fr-B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à l’origine du syndrome de Marfan.</a:t>
            </a: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lnSpc>
                <a:spcPct val="100000"/>
              </a:lnSpc>
              <a:spcBef>
                <a:spcPts val="1200"/>
              </a:spcBef>
            </a:pPr>
            <a:endParaRPr lang="fr-B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5DBA-79B4-4DED-AB7C-365C69E863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3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80E1-CF72-433B-B4A1-A1AC4E2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GB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 de Marfan (6/7)</a:t>
            </a:r>
            <a:br>
              <a:rPr lang="en-GB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UMD-FBN</a:t>
            </a:r>
            <a:r>
              <a:rPr lang="en-GB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8E0D4-AD94-42E4-B44D-9D512BA4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84" y="599325"/>
            <a:ext cx="548640" cy="548640"/>
          </a:xfrm>
          <a:prstGeom prst="ellipse">
            <a:avLst/>
          </a:prstGeom>
          <a:solidFill>
            <a:srgbClr val="6A4553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D7605DBA-79B4-4DED-AB7C-365C69E8637C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9</a:t>
            </a:fld>
            <a:endParaRPr lang="en-GB" sz="15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3AA9-2FE0-411E-B873-43BCAA656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 marL="228600" lvl="1">
              <a:spcBef>
                <a:spcPts val="1200"/>
              </a:spcBef>
            </a:pPr>
            <a:r>
              <a:rPr lang="fr-BE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UMD-FBN1 nourrit les travaux de nombreux chercheurs à travers le monde et est un outil important pour le diagnostic de la maladie</a:t>
            </a:r>
            <a:r>
              <a:rPr lang="fr-BE" sz="17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1">
              <a:spcBef>
                <a:spcPts val="1200"/>
              </a:spcBef>
            </a:pPr>
            <a:r>
              <a:rPr lang="fr-BE" sz="1700">
                <a:latin typeface="Times New Roman" panose="02020603050405020304" pitchFamily="18" charset="0"/>
                <a:cs typeface="Times New Roman" panose="02020603050405020304" pitchFamily="18" charset="0"/>
              </a:rPr>
              <a:t>Découverte d’UMD-FBN1 en revenant de l'hôpital en "</a:t>
            </a:r>
            <a:r>
              <a:rPr lang="fr-BE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googlant</a:t>
            </a:r>
            <a:r>
              <a:rPr lang="fr-BE" sz="1700">
                <a:latin typeface="Times New Roman" panose="02020603050405020304" pitchFamily="18" charset="0"/>
                <a:cs typeface="Times New Roman" panose="02020603050405020304" pitchFamily="18" charset="0"/>
              </a:rPr>
              <a:t>" la mutation pathogène de notre fils,</a:t>
            </a:r>
          </a:p>
          <a:p>
            <a:pPr marL="228600" lvl="1">
              <a:spcBef>
                <a:spcPts val="1200"/>
              </a:spcBef>
            </a:pPr>
            <a:r>
              <a:rPr lang="fr-BE" sz="1700">
                <a:latin typeface="Times New Roman" panose="02020603050405020304" pitchFamily="18" charset="0"/>
                <a:cs typeface="Times New Roman" panose="02020603050405020304" pitchFamily="18" charset="0"/>
              </a:rPr>
              <a:t>Il est apparu sur UMD-FBN1 que la mutation de mon fils </a:t>
            </a:r>
            <a:r>
              <a:rPr lang="fr-BE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avait déjà été observée </a:t>
            </a:r>
            <a:r>
              <a:rPr lang="fr-BE" sz="1700">
                <a:latin typeface="Times New Roman" panose="02020603050405020304" pitchFamily="18" charset="0"/>
                <a:cs typeface="Times New Roman" panose="02020603050405020304" pitchFamily="18" charset="0"/>
              </a:rPr>
              <a:t>(à Gand !) </a:t>
            </a:r>
            <a:r>
              <a:rPr lang="fr-BE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chez un autre patient </a:t>
            </a:r>
            <a:r>
              <a:rPr lang="fr-BE" sz="1700">
                <a:latin typeface="Times New Roman" panose="02020603050405020304" pitchFamily="18" charset="0"/>
                <a:cs typeface="Times New Roman" panose="02020603050405020304" pitchFamily="18" charset="0"/>
              </a:rPr>
              <a:t>et rapportée dans la littérature scientifique.</a:t>
            </a:r>
          </a:p>
          <a:p>
            <a:pPr marL="228600" lvl="1">
              <a:spcBef>
                <a:spcPts val="1200"/>
              </a:spcBef>
            </a:pPr>
            <a:r>
              <a:rPr lang="fr-BE" sz="1700">
                <a:latin typeface="Times New Roman" panose="02020603050405020304" pitchFamily="18" charset="0"/>
                <a:cs typeface="Times New Roman" panose="02020603050405020304" pitchFamily="18" charset="0"/>
              </a:rPr>
              <a:t>UMD-FBN1 a servi de point de départ à notre Projet.   </a:t>
            </a:r>
          </a:p>
          <a:p>
            <a:pPr marL="228600" lvl="1">
              <a:spcBef>
                <a:spcPts val="1200"/>
              </a:spcBef>
            </a:pPr>
            <a:endParaRPr lang="fr-BE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fr-BE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200"/>
              </a:spcBef>
            </a:pPr>
            <a:endParaRPr lang="en-GB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2B6E1-472B-485E-8323-769677917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18" r="5268" b="2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740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2901</Words>
  <Application>Microsoft Office PowerPoint</Application>
  <PresentationFormat>Widescreen</PresentationFormat>
  <Paragraphs>317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Montserrat</vt:lpstr>
      <vt:lpstr>Times New Roman</vt:lpstr>
      <vt:lpstr>Office Theme</vt:lpstr>
      <vt:lpstr>1_Office Theme</vt:lpstr>
      <vt:lpstr>Projet 101 Génomes Marfan</vt:lpstr>
      <vt:lpstr>Aurélien</vt:lpstr>
      <vt:lpstr>Syndrome de Marfan</vt:lpstr>
      <vt:lpstr>Syndrome de Marfan (1/7) FBN1 et fibrilline</vt:lpstr>
      <vt:lpstr>Syndrome de Marfan (2/7) Prévalence</vt:lpstr>
      <vt:lpstr>Syndrome de Marfan (3/7) L’intensité des atteintes est très variable  (même au sein des familles)</vt:lpstr>
      <vt:lpstr>Syndrome de Marfan (4/7) Association Belge du Syndrome de Marfan | ABSM asbl </vt:lpstr>
      <vt:lpstr>Syndrome de Marfan (5/7) Association Marfans (France)</vt:lpstr>
      <vt:lpstr>Syndrome de Marfan (6/7) UMD-FBN1</vt:lpstr>
      <vt:lpstr>Syndrome de Marfan (7/7) Prof. Guillaume Smits (IB)² | HUDERF – ERASME</vt:lpstr>
      <vt:lpstr>Génomique</vt:lpstr>
      <vt:lpstr>Génomique (1/9) 23 paires de chromosomes</vt:lpstr>
      <vt:lpstr>Génomique (2/9) Génome et Exome</vt:lpstr>
      <vt:lpstr>Génomique (3/9) Séquençage</vt:lpstr>
      <vt:lpstr>Génomique (4/9) $1000 pour un WGS</vt:lpstr>
      <vt:lpstr>Génomique (5/9) </vt:lpstr>
      <vt:lpstr>Génomique (6/9) Cartographie du génome</vt:lpstr>
      <vt:lpstr>Génomique (7/9) The Resilience Project</vt:lpstr>
      <vt:lpstr>Génomique (8/9)  Gènes modificateurs et gènes protecteurs</vt:lpstr>
      <vt:lpstr>Génomique (9/9) Professeur Hal Dietz</vt:lpstr>
      <vt:lpstr>Fondation 101 Génomes</vt:lpstr>
      <vt:lpstr>101 Génomes (1/8) Fondation 101 Génomes : création et objectif </vt:lpstr>
      <vt:lpstr>101 Génomes (2/8) Outil bio-informatique : données génomiques et phénotypiques</vt:lpstr>
      <vt:lpstr>101 Génomes (3/8) Projet 101 Génomes Marfans</vt:lpstr>
      <vt:lpstr>101 Génomes (4/8) Comité scientifique</vt:lpstr>
      <vt:lpstr>PowerPoint Presentation</vt:lpstr>
      <vt:lpstr>101 Génomes (5/8) VASCERN “incubateur”</vt:lpstr>
      <vt:lpstr>101 Génomes (6/8) GEMS | Soutien international</vt:lpstr>
      <vt:lpstr>101 Génomes (7/8) &amp; Associations européennes</vt:lpstr>
      <vt:lpstr>101 Génomes (8/8) 100.000 Genomes Project UK</vt:lpstr>
      <vt:lpstr>Conclusion</vt:lpstr>
      <vt:lpstr>Conclusions Etincelle</vt:lpstr>
      <vt:lpstr>PowerPoint Presentation</vt:lpstr>
      <vt:lpstr>Remerciements</vt:lpstr>
      <vt:lpstr>Organigram</vt:lpstr>
      <vt:lpstr>Odyssée</vt:lpstr>
      <vt:lpstr>Odyssée (1/2) L’angoisse de ne pas savoir</vt:lpstr>
      <vt:lpstr>Odyssée (2/2) Un diagnostic fiable et rapide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Syndrome de Marfan, ERN, Génomique &amp; 101 Génomes</dc:title>
  <dc:creator>Romain Alderweireldt</dc:creator>
  <cp:lastModifiedBy>Romain Alderweireldt</cp:lastModifiedBy>
  <cp:revision>92</cp:revision>
  <cp:lastPrinted>2019-10-04T19:58:49Z</cp:lastPrinted>
  <dcterms:created xsi:type="dcterms:W3CDTF">2018-09-24T16:34:47Z</dcterms:created>
  <dcterms:modified xsi:type="dcterms:W3CDTF">2019-10-04T20:00:31Z</dcterms:modified>
</cp:coreProperties>
</file>