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1"/>
  </p:notesMasterIdLst>
  <p:handoutMasterIdLst>
    <p:handoutMasterId r:id="rId72"/>
  </p:handoutMasterIdLst>
  <p:sldIdLst>
    <p:sldId id="256" r:id="rId2"/>
    <p:sldId id="1136" r:id="rId3"/>
    <p:sldId id="1100" r:id="rId4"/>
    <p:sldId id="971" r:id="rId5"/>
    <p:sldId id="505" r:id="rId6"/>
    <p:sldId id="1002" r:id="rId7"/>
    <p:sldId id="508" r:id="rId8"/>
    <p:sldId id="502" r:id="rId9"/>
    <p:sldId id="1017" r:id="rId10"/>
    <p:sldId id="1018" r:id="rId11"/>
    <p:sldId id="1108" r:id="rId12"/>
    <p:sldId id="1109" r:id="rId13"/>
    <p:sldId id="1103" r:id="rId14"/>
    <p:sldId id="1126" r:id="rId15"/>
    <p:sldId id="1110" r:id="rId16"/>
    <p:sldId id="1125" r:id="rId17"/>
    <p:sldId id="510" r:id="rId18"/>
    <p:sldId id="1102" r:id="rId19"/>
    <p:sldId id="513" r:id="rId20"/>
    <p:sldId id="533" r:id="rId21"/>
    <p:sldId id="1127" r:id="rId22"/>
    <p:sldId id="532" r:id="rId23"/>
    <p:sldId id="923" r:id="rId24"/>
    <p:sldId id="1123" r:id="rId25"/>
    <p:sldId id="1128" r:id="rId26"/>
    <p:sldId id="1133" r:id="rId27"/>
    <p:sldId id="1135" r:id="rId28"/>
    <p:sldId id="1134" r:id="rId29"/>
    <p:sldId id="1124" r:id="rId30"/>
    <p:sldId id="521" r:id="rId31"/>
    <p:sldId id="524" r:id="rId32"/>
    <p:sldId id="1030" r:id="rId33"/>
    <p:sldId id="1111" r:id="rId34"/>
    <p:sldId id="1101" r:id="rId35"/>
    <p:sldId id="1115" r:id="rId36"/>
    <p:sldId id="990" r:id="rId37"/>
    <p:sldId id="1112" r:id="rId38"/>
    <p:sldId id="1113" r:id="rId39"/>
    <p:sldId id="998" r:id="rId40"/>
    <p:sldId id="993" r:id="rId41"/>
    <p:sldId id="994" r:id="rId42"/>
    <p:sldId id="1130" r:id="rId43"/>
    <p:sldId id="1116" r:id="rId44"/>
    <p:sldId id="1114" r:id="rId45"/>
    <p:sldId id="1119" r:id="rId46"/>
    <p:sldId id="1121" r:id="rId47"/>
    <p:sldId id="1122" r:id="rId48"/>
    <p:sldId id="1020" r:id="rId49"/>
    <p:sldId id="1021" r:id="rId50"/>
    <p:sldId id="1058" r:id="rId51"/>
    <p:sldId id="1061" r:id="rId52"/>
    <p:sldId id="1062" r:id="rId53"/>
    <p:sldId id="1078" r:id="rId54"/>
    <p:sldId id="1071" r:id="rId55"/>
    <p:sldId id="1072" r:id="rId56"/>
    <p:sldId id="1077" r:id="rId57"/>
    <p:sldId id="1079" r:id="rId58"/>
    <p:sldId id="1082" r:id="rId59"/>
    <p:sldId id="1087" r:id="rId60"/>
    <p:sldId id="1089" r:id="rId61"/>
    <p:sldId id="1090" r:id="rId62"/>
    <p:sldId id="1091" r:id="rId63"/>
    <p:sldId id="1092" r:id="rId64"/>
    <p:sldId id="1093" r:id="rId65"/>
    <p:sldId id="1094" r:id="rId66"/>
    <p:sldId id="1095" r:id="rId67"/>
    <p:sldId id="1096" r:id="rId68"/>
    <p:sldId id="1129" r:id="rId69"/>
    <p:sldId id="981" r:id="rId70"/>
  </p:sldIdLst>
  <p:sldSz cx="9144000" cy="6858000" type="screen4x3"/>
  <p:notesSz cx="9715500" cy="6858000"/>
  <p:defaultTextStyle>
    <a:defPPr>
      <a:defRPr lang="fr-FR"/>
    </a:defPPr>
    <a:lvl1pPr algn="l" rtl="0" eaLnBrk="0" fontAlgn="base" hangingPunct="0">
      <a:spcBef>
        <a:spcPct val="0"/>
      </a:spcBef>
      <a:spcAft>
        <a:spcPct val="0"/>
      </a:spcAft>
      <a:defRPr sz="2400" kern="1200">
        <a:solidFill>
          <a:srgbClr val="000099"/>
        </a:solidFill>
        <a:latin typeface="Times" charset="0"/>
        <a:ea typeface="MS PGothic" charset="0"/>
        <a:cs typeface="MS PGothic" charset="0"/>
      </a:defRPr>
    </a:lvl1pPr>
    <a:lvl2pPr marL="457200" algn="l" rtl="0" eaLnBrk="0" fontAlgn="base" hangingPunct="0">
      <a:spcBef>
        <a:spcPct val="0"/>
      </a:spcBef>
      <a:spcAft>
        <a:spcPct val="0"/>
      </a:spcAft>
      <a:defRPr sz="2400" kern="1200">
        <a:solidFill>
          <a:srgbClr val="000099"/>
        </a:solidFill>
        <a:latin typeface="Times" charset="0"/>
        <a:ea typeface="MS PGothic" charset="0"/>
        <a:cs typeface="MS PGothic" charset="0"/>
      </a:defRPr>
    </a:lvl2pPr>
    <a:lvl3pPr marL="914400" algn="l" rtl="0" eaLnBrk="0" fontAlgn="base" hangingPunct="0">
      <a:spcBef>
        <a:spcPct val="0"/>
      </a:spcBef>
      <a:spcAft>
        <a:spcPct val="0"/>
      </a:spcAft>
      <a:defRPr sz="2400" kern="1200">
        <a:solidFill>
          <a:srgbClr val="000099"/>
        </a:solidFill>
        <a:latin typeface="Times" charset="0"/>
        <a:ea typeface="MS PGothic" charset="0"/>
        <a:cs typeface="MS PGothic" charset="0"/>
      </a:defRPr>
    </a:lvl3pPr>
    <a:lvl4pPr marL="1371600" algn="l" rtl="0" eaLnBrk="0" fontAlgn="base" hangingPunct="0">
      <a:spcBef>
        <a:spcPct val="0"/>
      </a:spcBef>
      <a:spcAft>
        <a:spcPct val="0"/>
      </a:spcAft>
      <a:defRPr sz="2400" kern="1200">
        <a:solidFill>
          <a:srgbClr val="000099"/>
        </a:solidFill>
        <a:latin typeface="Times" charset="0"/>
        <a:ea typeface="MS PGothic" charset="0"/>
        <a:cs typeface="MS PGothic" charset="0"/>
      </a:defRPr>
    </a:lvl4pPr>
    <a:lvl5pPr marL="1828800" algn="l" rtl="0" eaLnBrk="0" fontAlgn="base" hangingPunct="0">
      <a:spcBef>
        <a:spcPct val="0"/>
      </a:spcBef>
      <a:spcAft>
        <a:spcPct val="0"/>
      </a:spcAft>
      <a:defRPr sz="2400" kern="1200">
        <a:solidFill>
          <a:srgbClr val="000099"/>
        </a:solidFill>
        <a:latin typeface="Times" charset="0"/>
        <a:ea typeface="MS PGothic" charset="0"/>
        <a:cs typeface="MS PGothic" charset="0"/>
      </a:defRPr>
    </a:lvl5pPr>
    <a:lvl6pPr marL="2286000" algn="l" defTabSz="457200" rtl="0" eaLnBrk="1" latinLnBrk="0" hangingPunct="1">
      <a:defRPr sz="2400" kern="1200">
        <a:solidFill>
          <a:srgbClr val="000099"/>
        </a:solidFill>
        <a:latin typeface="Times" charset="0"/>
        <a:ea typeface="MS PGothic" charset="0"/>
        <a:cs typeface="MS PGothic" charset="0"/>
      </a:defRPr>
    </a:lvl6pPr>
    <a:lvl7pPr marL="2743200" algn="l" defTabSz="457200" rtl="0" eaLnBrk="1" latinLnBrk="0" hangingPunct="1">
      <a:defRPr sz="2400" kern="1200">
        <a:solidFill>
          <a:srgbClr val="000099"/>
        </a:solidFill>
        <a:latin typeface="Times" charset="0"/>
        <a:ea typeface="MS PGothic" charset="0"/>
        <a:cs typeface="MS PGothic" charset="0"/>
      </a:defRPr>
    </a:lvl7pPr>
    <a:lvl8pPr marL="3200400" algn="l" defTabSz="457200" rtl="0" eaLnBrk="1" latinLnBrk="0" hangingPunct="1">
      <a:defRPr sz="2400" kern="1200">
        <a:solidFill>
          <a:srgbClr val="000099"/>
        </a:solidFill>
        <a:latin typeface="Times" charset="0"/>
        <a:ea typeface="MS PGothic" charset="0"/>
        <a:cs typeface="MS PGothic" charset="0"/>
      </a:defRPr>
    </a:lvl8pPr>
    <a:lvl9pPr marL="3657600" algn="l" defTabSz="457200" rtl="0" eaLnBrk="1" latinLnBrk="0" hangingPunct="1">
      <a:defRPr sz="2400" kern="1200">
        <a:solidFill>
          <a:srgbClr val="000099"/>
        </a:solidFill>
        <a:latin typeface="Times" charset="0"/>
        <a:ea typeface="MS PGothic" charset="0"/>
        <a:cs typeface="MS PGothic" charset="0"/>
      </a:defRPr>
    </a:lvl9pPr>
  </p:defaultTextStyle>
  <p:extLst>
    <p:ext uri="{EFAFB233-063F-42B5-8137-9DF3F51BA10A}">
      <p15:sldGuideLst xmlns:p15="http://schemas.microsoft.com/office/powerpoint/2012/main" xmlns="">
        <p15:guide id="1" orient="horz" pos="2159">
          <p15:clr>
            <a:srgbClr val="A4A3A4"/>
          </p15:clr>
        </p15:guide>
        <p15:guide id="2" pos="22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00"/>
    <a:srgbClr val="006600"/>
    <a:srgbClr val="FF5050"/>
    <a:srgbClr val="E0814C"/>
    <a:srgbClr val="578FFF"/>
    <a:srgbClr val="E1E0D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4" d="100"/>
          <a:sy n="74" d="100"/>
        </p:scale>
        <p:origin x="-396" y="-96"/>
      </p:cViewPr>
      <p:guideLst>
        <p:guide orient="horz" pos="2159"/>
        <p:guide pos="224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C:\Users\Capucine\Desktop\PID.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788053735427701E-2"/>
          <c:y val="9.6369389017368107E-2"/>
          <c:w val="0.93721194626457205"/>
          <c:h val="0.82040301733860099"/>
        </c:manualLayout>
      </c:layout>
      <c:lineChart>
        <c:grouping val="standard"/>
        <c:varyColors val="0"/>
        <c:ser>
          <c:idx val="0"/>
          <c:order val="0"/>
          <c:tx>
            <c:strRef>
              <c:f>Feuil1!$A$2</c:f>
              <c:strCache>
                <c:ptCount val="1"/>
                <c:pt idx="0">
                  <c:v>AR</c:v>
                </c:pt>
              </c:strCache>
            </c:strRef>
          </c:tx>
          <c:spPr>
            <a:ln w="28575" cap="rnd">
              <a:solidFill>
                <a:srgbClr val="FF0000"/>
              </a:solidFill>
              <a:round/>
            </a:ln>
            <a:effectLst/>
          </c:spPr>
          <c:marker>
            <c:symbol val="none"/>
          </c:marker>
          <c:cat>
            <c:numRef>
              <c:f>Feuil1!$B$1:$AM$1</c:f>
              <c:numCache>
                <c:formatCode>General</c:formatCode>
                <c:ptCount val="38"/>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numCache>
            </c:numRef>
          </c:cat>
          <c:val>
            <c:numRef>
              <c:f>Feuil1!$B$2:$AM$2</c:f>
              <c:numCache>
                <c:formatCode>General</c:formatCode>
                <c:ptCount val="38"/>
                <c:pt idx="0">
                  <c:v>2</c:v>
                </c:pt>
                <c:pt idx="1">
                  <c:v>2</c:v>
                </c:pt>
                <c:pt idx="2">
                  <c:v>2</c:v>
                </c:pt>
                <c:pt idx="3">
                  <c:v>2</c:v>
                </c:pt>
                <c:pt idx="4">
                  <c:v>4</c:v>
                </c:pt>
                <c:pt idx="5">
                  <c:v>6</c:v>
                </c:pt>
                <c:pt idx="6">
                  <c:v>8</c:v>
                </c:pt>
                <c:pt idx="7">
                  <c:v>9</c:v>
                </c:pt>
                <c:pt idx="8">
                  <c:v>12</c:v>
                </c:pt>
                <c:pt idx="9">
                  <c:v>14</c:v>
                </c:pt>
                <c:pt idx="10">
                  <c:v>14</c:v>
                </c:pt>
                <c:pt idx="11">
                  <c:v>15</c:v>
                </c:pt>
                <c:pt idx="12">
                  <c:v>20</c:v>
                </c:pt>
                <c:pt idx="13">
                  <c:v>23</c:v>
                </c:pt>
                <c:pt idx="14">
                  <c:v>26</c:v>
                </c:pt>
                <c:pt idx="15">
                  <c:v>36</c:v>
                </c:pt>
                <c:pt idx="16">
                  <c:v>44</c:v>
                </c:pt>
                <c:pt idx="17">
                  <c:v>53</c:v>
                </c:pt>
                <c:pt idx="18">
                  <c:v>64</c:v>
                </c:pt>
                <c:pt idx="19">
                  <c:v>68</c:v>
                </c:pt>
                <c:pt idx="20">
                  <c:v>76</c:v>
                </c:pt>
                <c:pt idx="21">
                  <c:v>81</c:v>
                </c:pt>
                <c:pt idx="22">
                  <c:v>91</c:v>
                </c:pt>
                <c:pt idx="23">
                  <c:v>91</c:v>
                </c:pt>
                <c:pt idx="24">
                  <c:v>94</c:v>
                </c:pt>
                <c:pt idx="25">
                  <c:v>103</c:v>
                </c:pt>
                <c:pt idx="26">
                  <c:v>111</c:v>
                </c:pt>
                <c:pt idx="27">
                  <c:v>116</c:v>
                </c:pt>
                <c:pt idx="28">
                  <c:v>129</c:v>
                </c:pt>
                <c:pt idx="29">
                  <c:v>141</c:v>
                </c:pt>
                <c:pt idx="30">
                  <c:v>152</c:v>
                </c:pt>
                <c:pt idx="31">
                  <c:v>169</c:v>
                </c:pt>
                <c:pt idx="32">
                  <c:v>185</c:v>
                </c:pt>
                <c:pt idx="33">
                  <c:v>198</c:v>
                </c:pt>
                <c:pt idx="34">
                  <c:v>214</c:v>
                </c:pt>
                <c:pt idx="35">
                  <c:v>227</c:v>
                </c:pt>
                <c:pt idx="36">
                  <c:v>241</c:v>
                </c:pt>
                <c:pt idx="37">
                  <c:v>251</c:v>
                </c:pt>
              </c:numCache>
            </c:numRef>
          </c:val>
          <c:smooth val="0"/>
          <c:extLst xmlns:c16r2="http://schemas.microsoft.com/office/drawing/2015/06/chart">
            <c:ext xmlns:c16="http://schemas.microsoft.com/office/drawing/2014/chart" uri="{C3380CC4-5D6E-409C-BE32-E72D297353CC}">
              <c16:uniqueId val="{00000000-C311-42F7-BB63-FA055CE93816}"/>
            </c:ext>
          </c:extLst>
        </c:ser>
        <c:ser>
          <c:idx val="1"/>
          <c:order val="1"/>
          <c:tx>
            <c:strRef>
              <c:f>Feuil1!$A$3</c:f>
              <c:strCache>
                <c:ptCount val="1"/>
                <c:pt idx="0">
                  <c:v>AD</c:v>
                </c:pt>
              </c:strCache>
            </c:strRef>
          </c:tx>
          <c:spPr>
            <a:ln w="28575" cap="rnd">
              <a:solidFill>
                <a:schemeClr val="accent6"/>
              </a:solidFill>
              <a:round/>
            </a:ln>
            <a:effectLst/>
          </c:spPr>
          <c:marker>
            <c:symbol val="none"/>
          </c:marker>
          <c:cat>
            <c:numRef>
              <c:f>Feuil1!$B$1:$AM$1</c:f>
              <c:numCache>
                <c:formatCode>General</c:formatCode>
                <c:ptCount val="38"/>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numCache>
            </c:numRef>
          </c:cat>
          <c:val>
            <c:numRef>
              <c:f>Feuil1!$B$3:$AM$3</c:f>
              <c:numCache>
                <c:formatCode>General</c:formatCode>
                <c:ptCount val="38"/>
                <c:pt idx="0">
                  <c:v>0</c:v>
                </c:pt>
                <c:pt idx="1">
                  <c:v>0</c:v>
                </c:pt>
                <c:pt idx="2">
                  <c:v>0</c:v>
                </c:pt>
                <c:pt idx="3">
                  <c:v>0</c:v>
                </c:pt>
                <c:pt idx="4">
                  <c:v>0</c:v>
                </c:pt>
                <c:pt idx="5">
                  <c:v>0</c:v>
                </c:pt>
                <c:pt idx="6">
                  <c:v>1</c:v>
                </c:pt>
                <c:pt idx="7">
                  <c:v>1</c:v>
                </c:pt>
                <c:pt idx="8">
                  <c:v>1</c:v>
                </c:pt>
                <c:pt idx="9">
                  <c:v>2</c:v>
                </c:pt>
                <c:pt idx="10">
                  <c:v>2</c:v>
                </c:pt>
                <c:pt idx="11">
                  <c:v>3</c:v>
                </c:pt>
                <c:pt idx="12">
                  <c:v>3</c:v>
                </c:pt>
                <c:pt idx="13">
                  <c:v>3</c:v>
                </c:pt>
                <c:pt idx="14">
                  <c:v>3</c:v>
                </c:pt>
                <c:pt idx="15">
                  <c:v>3</c:v>
                </c:pt>
                <c:pt idx="16">
                  <c:v>4</c:v>
                </c:pt>
                <c:pt idx="17">
                  <c:v>4</c:v>
                </c:pt>
                <c:pt idx="18">
                  <c:v>7</c:v>
                </c:pt>
                <c:pt idx="19">
                  <c:v>8</c:v>
                </c:pt>
                <c:pt idx="20">
                  <c:v>13</c:v>
                </c:pt>
                <c:pt idx="21">
                  <c:v>15</c:v>
                </c:pt>
                <c:pt idx="22">
                  <c:v>20</c:v>
                </c:pt>
                <c:pt idx="23">
                  <c:v>21</c:v>
                </c:pt>
                <c:pt idx="24">
                  <c:v>22</c:v>
                </c:pt>
                <c:pt idx="25">
                  <c:v>23</c:v>
                </c:pt>
                <c:pt idx="26">
                  <c:v>25</c:v>
                </c:pt>
                <c:pt idx="27">
                  <c:v>26</c:v>
                </c:pt>
                <c:pt idx="28">
                  <c:v>38</c:v>
                </c:pt>
                <c:pt idx="29">
                  <c:v>39</c:v>
                </c:pt>
                <c:pt idx="30">
                  <c:v>44</c:v>
                </c:pt>
                <c:pt idx="31">
                  <c:v>51</c:v>
                </c:pt>
                <c:pt idx="32">
                  <c:v>57</c:v>
                </c:pt>
                <c:pt idx="33">
                  <c:v>66</c:v>
                </c:pt>
                <c:pt idx="34">
                  <c:v>70</c:v>
                </c:pt>
                <c:pt idx="35">
                  <c:v>75</c:v>
                </c:pt>
                <c:pt idx="36">
                  <c:v>84</c:v>
                </c:pt>
                <c:pt idx="37">
                  <c:v>86</c:v>
                </c:pt>
              </c:numCache>
            </c:numRef>
          </c:val>
          <c:smooth val="0"/>
          <c:extLst xmlns:c16r2="http://schemas.microsoft.com/office/drawing/2015/06/chart">
            <c:ext xmlns:c16="http://schemas.microsoft.com/office/drawing/2014/chart" uri="{C3380CC4-5D6E-409C-BE32-E72D297353CC}">
              <c16:uniqueId val="{00000001-C311-42F7-BB63-FA055CE93816}"/>
            </c:ext>
          </c:extLst>
        </c:ser>
        <c:ser>
          <c:idx val="2"/>
          <c:order val="2"/>
          <c:tx>
            <c:strRef>
              <c:f>Feuil1!$A$4</c:f>
              <c:strCache>
                <c:ptCount val="1"/>
                <c:pt idx="0">
                  <c:v>XL</c:v>
                </c:pt>
              </c:strCache>
            </c:strRef>
          </c:tx>
          <c:spPr>
            <a:ln w="28575" cap="rnd">
              <a:solidFill>
                <a:srgbClr val="0070C0"/>
              </a:solidFill>
              <a:round/>
            </a:ln>
            <a:effectLst/>
          </c:spPr>
          <c:marker>
            <c:symbol val="none"/>
          </c:marker>
          <c:cat>
            <c:numRef>
              <c:f>Feuil1!$B$1:$AM$1</c:f>
              <c:numCache>
                <c:formatCode>General</c:formatCode>
                <c:ptCount val="38"/>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numCache>
            </c:numRef>
          </c:cat>
          <c:val>
            <c:numRef>
              <c:f>Feuil1!$B$4:$AM$4</c:f>
              <c:numCache>
                <c:formatCode>General</c:formatCode>
                <c:ptCount val="38"/>
                <c:pt idx="0">
                  <c:v>0</c:v>
                </c:pt>
                <c:pt idx="1">
                  <c:v>0</c:v>
                </c:pt>
                <c:pt idx="2">
                  <c:v>0</c:v>
                </c:pt>
                <c:pt idx="3">
                  <c:v>0</c:v>
                </c:pt>
                <c:pt idx="4">
                  <c:v>0</c:v>
                </c:pt>
                <c:pt idx="5">
                  <c:v>0</c:v>
                </c:pt>
                <c:pt idx="6">
                  <c:v>0</c:v>
                </c:pt>
                <c:pt idx="7">
                  <c:v>0</c:v>
                </c:pt>
                <c:pt idx="8">
                  <c:v>1</c:v>
                </c:pt>
                <c:pt idx="9">
                  <c:v>1</c:v>
                </c:pt>
                <c:pt idx="10">
                  <c:v>1</c:v>
                </c:pt>
                <c:pt idx="11">
                  <c:v>1</c:v>
                </c:pt>
                <c:pt idx="12">
                  <c:v>5</c:v>
                </c:pt>
                <c:pt idx="13">
                  <c:v>6</c:v>
                </c:pt>
                <c:pt idx="14">
                  <c:v>7</c:v>
                </c:pt>
                <c:pt idx="15">
                  <c:v>7</c:v>
                </c:pt>
                <c:pt idx="16">
                  <c:v>7</c:v>
                </c:pt>
                <c:pt idx="17">
                  <c:v>9</c:v>
                </c:pt>
                <c:pt idx="18">
                  <c:v>9</c:v>
                </c:pt>
                <c:pt idx="19">
                  <c:v>9</c:v>
                </c:pt>
                <c:pt idx="20">
                  <c:v>11</c:v>
                </c:pt>
                <c:pt idx="21">
                  <c:v>11</c:v>
                </c:pt>
                <c:pt idx="22">
                  <c:v>11</c:v>
                </c:pt>
                <c:pt idx="23">
                  <c:v>11</c:v>
                </c:pt>
                <c:pt idx="24">
                  <c:v>11</c:v>
                </c:pt>
                <c:pt idx="25">
                  <c:v>13</c:v>
                </c:pt>
                <c:pt idx="26">
                  <c:v>13</c:v>
                </c:pt>
                <c:pt idx="27">
                  <c:v>13</c:v>
                </c:pt>
                <c:pt idx="28">
                  <c:v>13</c:v>
                </c:pt>
                <c:pt idx="29">
                  <c:v>13</c:v>
                </c:pt>
                <c:pt idx="30">
                  <c:v>14</c:v>
                </c:pt>
                <c:pt idx="31">
                  <c:v>14</c:v>
                </c:pt>
                <c:pt idx="32">
                  <c:v>14</c:v>
                </c:pt>
                <c:pt idx="33">
                  <c:v>14</c:v>
                </c:pt>
                <c:pt idx="34">
                  <c:v>14</c:v>
                </c:pt>
                <c:pt idx="35">
                  <c:v>16</c:v>
                </c:pt>
                <c:pt idx="36">
                  <c:v>17</c:v>
                </c:pt>
                <c:pt idx="37">
                  <c:v>19</c:v>
                </c:pt>
              </c:numCache>
            </c:numRef>
          </c:val>
          <c:smooth val="0"/>
          <c:extLst xmlns:c16r2="http://schemas.microsoft.com/office/drawing/2015/06/chart">
            <c:ext xmlns:c16="http://schemas.microsoft.com/office/drawing/2014/chart" uri="{C3380CC4-5D6E-409C-BE32-E72D297353CC}">
              <c16:uniqueId val="{00000002-C311-42F7-BB63-FA055CE93816}"/>
            </c:ext>
          </c:extLst>
        </c:ser>
        <c:ser>
          <c:idx val="3"/>
          <c:order val="3"/>
          <c:tx>
            <c:strRef>
              <c:f>Feuil1!$A$5</c:f>
              <c:strCache>
                <c:ptCount val="1"/>
                <c:pt idx="0">
                  <c:v>total</c:v>
                </c:pt>
              </c:strCache>
            </c:strRef>
          </c:tx>
          <c:spPr>
            <a:ln w="28575" cap="rnd">
              <a:solidFill>
                <a:sysClr val="windowText" lastClr="000000"/>
              </a:solidFill>
              <a:round/>
            </a:ln>
            <a:effectLst/>
          </c:spPr>
          <c:marker>
            <c:symbol val="none"/>
          </c:marker>
          <c:cat>
            <c:numRef>
              <c:f>Feuil1!$B$1:$AM$1</c:f>
              <c:numCache>
                <c:formatCode>General</c:formatCode>
                <c:ptCount val="38"/>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numCache>
            </c:numRef>
          </c:cat>
          <c:val>
            <c:numRef>
              <c:f>Feuil1!$B$5:$AM$5</c:f>
              <c:numCache>
                <c:formatCode>General</c:formatCode>
                <c:ptCount val="38"/>
                <c:pt idx="0">
                  <c:v>2</c:v>
                </c:pt>
                <c:pt idx="1">
                  <c:v>2</c:v>
                </c:pt>
                <c:pt idx="2">
                  <c:v>2</c:v>
                </c:pt>
                <c:pt idx="3">
                  <c:v>2</c:v>
                </c:pt>
                <c:pt idx="4">
                  <c:v>4</c:v>
                </c:pt>
                <c:pt idx="5">
                  <c:v>6</c:v>
                </c:pt>
                <c:pt idx="6">
                  <c:v>8</c:v>
                </c:pt>
                <c:pt idx="7">
                  <c:v>10</c:v>
                </c:pt>
                <c:pt idx="8">
                  <c:v>14</c:v>
                </c:pt>
                <c:pt idx="9">
                  <c:v>17</c:v>
                </c:pt>
                <c:pt idx="10">
                  <c:v>17</c:v>
                </c:pt>
                <c:pt idx="11">
                  <c:v>19</c:v>
                </c:pt>
                <c:pt idx="12">
                  <c:v>28</c:v>
                </c:pt>
                <c:pt idx="13">
                  <c:v>32</c:v>
                </c:pt>
                <c:pt idx="14">
                  <c:v>36</c:v>
                </c:pt>
                <c:pt idx="15">
                  <c:v>46</c:v>
                </c:pt>
                <c:pt idx="16">
                  <c:v>55</c:v>
                </c:pt>
                <c:pt idx="17">
                  <c:v>66</c:v>
                </c:pt>
                <c:pt idx="18">
                  <c:v>80</c:v>
                </c:pt>
                <c:pt idx="19">
                  <c:v>85</c:v>
                </c:pt>
                <c:pt idx="20">
                  <c:v>100</c:v>
                </c:pt>
                <c:pt idx="21">
                  <c:v>107</c:v>
                </c:pt>
                <c:pt idx="22">
                  <c:v>122</c:v>
                </c:pt>
                <c:pt idx="23">
                  <c:v>123</c:v>
                </c:pt>
                <c:pt idx="24">
                  <c:v>127</c:v>
                </c:pt>
                <c:pt idx="25">
                  <c:v>139</c:v>
                </c:pt>
                <c:pt idx="26">
                  <c:v>149</c:v>
                </c:pt>
                <c:pt idx="27">
                  <c:v>155</c:v>
                </c:pt>
                <c:pt idx="28">
                  <c:v>180</c:v>
                </c:pt>
                <c:pt idx="29">
                  <c:v>181</c:v>
                </c:pt>
                <c:pt idx="30">
                  <c:v>207</c:v>
                </c:pt>
                <c:pt idx="31">
                  <c:v>233</c:v>
                </c:pt>
                <c:pt idx="32">
                  <c:v>254</c:v>
                </c:pt>
                <c:pt idx="33">
                  <c:v>274</c:v>
                </c:pt>
                <c:pt idx="34">
                  <c:v>298</c:v>
                </c:pt>
                <c:pt idx="35">
                  <c:v>318</c:v>
                </c:pt>
                <c:pt idx="36">
                  <c:v>342</c:v>
                </c:pt>
                <c:pt idx="37">
                  <c:v>356</c:v>
                </c:pt>
              </c:numCache>
            </c:numRef>
          </c:val>
          <c:smooth val="0"/>
          <c:extLst xmlns:c16r2="http://schemas.microsoft.com/office/drawing/2015/06/chart">
            <c:ext xmlns:c16="http://schemas.microsoft.com/office/drawing/2014/chart" uri="{C3380CC4-5D6E-409C-BE32-E72D297353CC}">
              <c16:uniqueId val="{00000003-C311-42F7-BB63-FA055CE93816}"/>
            </c:ext>
          </c:extLst>
        </c:ser>
        <c:dLbls>
          <c:showLegendKey val="0"/>
          <c:showVal val="0"/>
          <c:showCatName val="0"/>
          <c:showSerName val="0"/>
          <c:showPercent val="0"/>
          <c:showBubbleSize val="0"/>
        </c:dLbls>
        <c:marker val="1"/>
        <c:smooth val="0"/>
        <c:axId val="107851776"/>
        <c:axId val="107853312"/>
      </c:lineChart>
      <c:catAx>
        <c:axId val="10785177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7853312"/>
        <c:crosses val="autoZero"/>
        <c:auto val="1"/>
        <c:lblAlgn val="ctr"/>
        <c:lblOffset val="100"/>
        <c:noMultiLvlLbl val="0"/>
      </c:catAx>
      <c:valAx>
        <c:axId val="107853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w="1905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7851776"/>
        <c:crosses val="autoZero"/>
        <c:crossBetween val="between"/>
      </c:valAx>
      <c:spPr>
        <a:noFill/>
        <a:ln>
          <a:noFill/>
        </a:ln>
        <a:effectLst/>
      </c:spPr>
    </c:plotArea>
    <c:legend>
      <c:legendPos val="b"/>
      <c:layout>
        <c:manualLayout>
          <c:xMode val="edge"/>
          <c:yMode val="edge"/>
          <c:x val="0.337498608587113"/>
          <c:y val="1.7933593836019199E-2"/>
          <c:w val="0.29005799533986099"/>
          <c:h val="5.0751843932708297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a:extLst/>
          </p:cNvPr>
          <p:cNvSpPr>
            <a:spLocks noGrp="1" noChangeArrowheads="1"/>
          </p:cNvSpPr>
          <p:nvPr>
            <p:ph type="hdr" sz="quarter"/>
          </p:nvPr>
        </p:nvSpPr>
        <p:spPr bwMode="auto">
          <a:xfrm>
            <a:off x="0" y="0"/>
            <a:ext cx="42100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pitchFamily="28" charset="0"/>
                <a:ea typeface="+mn-ea"/>
                <a:cs typeface="+mn-cs"/>
              </a:defRPr>
            </a:lvl1pPr>
          </a:lstStyle>
          <a:p>
            <a:pPr>
              <a:defRPr/>
            </a:pPr>
            <a:endParaRPr lang="en-GB"/>
          </a:p>
        </p:txBody>
      </p:sp>
      <p:sp>
        <p:nvSpPr>
          <p:cNvPr id="177155" name="Rectangle 3">
            <a:extLst/>
          </p:cNvPr>
          <p:cNvSpPr>
            <a:spLocks noGrp="1" noChangeArrowheads="1"/>
          </p:cNvSpPr>
          <p:nvPr>
            <p:ph type="dt" sz="quarter" idx="1"/>
          </p:nvPr>
        </p:nvSpPr>
        <p:spPr bwMode="auto">
          <a:xfrm>
            <a:off x="5505450" y="0"/>
            <a:ext cx="42100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28" charset="0"/>
                <a:ea typeface="+mn-ea"/>
                <a:cs typeface="+mn-cs"/>
              </a:defRPr>
            </a:lvl1pPr>
          </a:lstStyle>
          <a:p>
            <a:pPr>
              <a:defRPr/>
            </a:pPr>
            <a:endParaRPr lang="en-GB"/>
          </a:p>
        </p:txBody>
      </p:sp>
      <p:sp>
        <p:nvSpPr>
          <p:cNvPr id="177156" name="Rectangle 4">
            <a:extLst/>
          </p:cNvPr>
          <p:cNvSpPr>
            <a:spLocks noGrp="1" noChangeArrowheads="1"/>
          </p:cNvSpPr>
          <p:nvPr>
            <p:ph type="ftr" sz="quarter" idx="2"/>
          </p:nvPr>
        </p:nvSpPr>
        <p:spPr bwMode="auto">
          <a:xfrm>
            <a:off x="0" y="6515100"/>
            <a:ext cx="42100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pitchFamily="28" charset="0"/>
                <a:ea typeface="+mn-ea"/>
                <a:cs typeface="+mn-cs"/>
              </a:defRPr>
            </a:lvl1pPr>
          </a:lstStyle>
          <a:p>
            <a:pPr>
              <a:defRPr/>
            </a:pPr>
            <a:endParaRPr lang="en-GB"/>
          </a:p>
        </p:txBody>
      </p:sp>
      <p:sp>
        <p:nvSpPr>
          <p:cNvPr id="177157" name="Rectangle 5">
            <a:extLst/>
          </p:cNvPr>
          <p:cNvSpPr>
            <a:spLocks noGrp="1" noChangeArrowheads="1"/>
          </p:cNvSpPr>
          <p:nvPr>
            <p:ph type="sldNum" sz="quarter" idx="3"/>
          </p:nvPr>
        </p:nvSpPr>
        <p:spPr bwMode="auto">
          <a:xfrm>
            <a:off x="5505450" y="6515100"/>
            <a:ext cx="42100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C2F68FA6-F3D2-F84B-B374-B51AA80F78E1}" type="slidenum">
              <a:rPr lang="en-GB"/>
              <a:pPr/>
              <a:t>‹N°›</a:t>
            </a:fld>
            <a:endParaRPr lang="en-GB"/>
          </a:p>
        </p:txBody>
      </p:sp>
    </p:spTree>
    <p:extLst>
      <p:ext uri="{BB962C8B-B14F-4D97-AF65-F5344CB8AC3E}">
        <p14:creationId xmlns:p14="http://schemas.microsoft.com/office/powerpoint/2010/main" val="1512082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p:cNvPr>
          <p:cNvSpPr>
            <a:spLocks noGrp="1" noChangeArrowheads="1"/>
          </p:cNvSpPr>
          <p:nvPr>
            <p:ph type="hdr" sz="quarter"/>
          </p:nvPr>
        </p:nvSpPr>
        <p:spPr bwMode="auto">
          <a:xfrm>
            <a:off x="0" y="0"/>
            <a:ext cx="42100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pitchFamily="28" charset="0"/>
                <a:ea typeface="+mn-ea"/>
                <a:cs typeface="+mn-cs"/>
              </a:defRPr>
            </a:lvl1pPr>
          </a:lstStyle>
          <a:p>
            <a:pPr>
              <a:defRPr/>
            </a:pPr>
            <a:endParaRPr lang="fr-FR"/>
          </a:p>
        </p:txBody>
      </p:sp>
      <p:sp>
        <p:nvSpPr>
          <p:cNvPr id="15363" name="Rectangle 3">
            <a:extLst/>
          </p:cNvPr>
          <p:cNvSpPr>
            <a:spLocks noGrp="1" noChangeArrowheads="1"/>
          </p:cNvSpPr>
          <p:nvPr>
            <p:ph type="dt" idx="1"/>
          </p:nvPr>
        </p:nvSpPr>
        <p:spPr bwMode="auto">
          <a:xfrm>
            <a:off x="5505450" y="0"/>
            <a:ext cx="42100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28" charset="0"/>
                <a:ea typeface="+mn-ea"/>
                <a:cs typeface="+mn-cs"/>
              </a:defRPr>
            </a:lvl1pPr>
          </a:lstStyle>
          <a:p>
            <a:pPr>
              <a:defRPr/>
            </a:pPr>
            <a:endParaRPr lang="fr-FR"/>
          </a:p>
        </p:txBody>
      </p:sp>
      <p:sp>
        <p:nvSpPr>
          <p:cNvPr id="4100" name="Rectangle 4"/>
          <p:cNvSpPr>
            <a:spLocks noGrp="1" noRot="1" noChangeAspect="1" noChangeArrowheads="1" noTextEdit="1"/>
          </p:cNvSpPr>
          <p:nvPr>
            <p:ph type="sldImg" idx="2"/>
          </p:nvPr>
        </p:nvSpPr>
        <p:spPr bwMode="auto">
          <a:xfrm>
            <a:off x="314325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5" name="Rectangle 5">
            <a:extLst/>
          </p:cNvPr>
          <p:cNvSpPr>
            <a:spLocks noGrp="1" noChangeArrowheads="1"/>
          </p:cNvSpPr>
          <p:nvPr>
            <p:ph type="body" sz="quarter" idx="3"/>
          </p:nvPr>
        </p:nvSpPr>
        <p:spPr bwMode="auto">
          <a:xfrm>
            <a:off x="1295400" y="3257550"/>
            <a:ext cx="71247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366" name="Rectangle 6">
            <a:extLst/>
          </p:cNvPr>
          <p:cNvSpPr>
            <a:spLocks noGrp="1" noChangeArrowheads="1"/>
          </p:cNvSpPr>
          <p:nvPr>
            <p:ph type="ftr" sz="quarter" idx="4"/>
          </p:nvPr>
        </p:nvSpPr>
        <p:spPr bwMode="auto">
          <a:xfrm>
            <a:off x="0" y="6515100"/>
            <a:ext cx="42100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pitchFamily="28" charset="0"/>
                <a:ea typeface="+mn-ea"/>
                <a:cs typeface="+mn-cs"/>
              </a:defRPr>
            </a:lvl1pPr>
          </a:lstStyle>
          <a:p>
            <a:pPr>
              <a:defRPr/>
            </a:pPr>
            <a:endParaRPr lang="fr-FR"/>
          </a:p>
        </p:txBody>
      </p:sp>
      <p:sp>
        <p:nvSpPr>
          <p:cNvPr id="15367" name="Rectangle 7">
            <a:extLst/>
          </p:cNvPr>
          <p:cNvSpPr>
            <a:spLocks noGrp="1" noChangeArrowheads="1"/>
          </p:cNvSpPr>
          <p:nvPr>
            <p:ph type="sldNum" sz="quarter" idx="5"/>
          </p:nvPr>
        </p:nvSpPr>
        <p:spPr bwMode="auto">
          <a:xfrm>
            <a:off x="5505450" y="6515100"/>
            <a:ext cx="42100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D4A43DF9-0C75-B34D-91A6-BB9B9FF41BF5}" type="slidenum">
              <a:rPr lang="fr-FR"/>
              <a:pPr/>
              <a:t>‹N°›</a:t>
            </a:fld>
            <a:endParaRPr lang="fr-FR"/>
          </a:p>
        </p:txBody>
      </p:sp>
    </p:spTree>
    <p:extLst>
      <p:ext uri="{BB962C8B-B14F-4D97-AF65-F5344CB8AC3E}">
        <p14:creationId xmlns:p14="http://schemas.microsoft.com/office/powerpoint/2010/main" val="906359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8"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pitchFamily="28"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pitchFamily="28"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pitchFamily="28"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pitchFamily="28"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noProof="0" dirty="0"/>
          </a:p>
        </p:txBody>
      </p:sp>
      <p:sp>
        <p:nvSpPr>
          <p:cNvPr id="4" name="Slide Number Placeholder 3"/>
          <p:cNvSpPr>
            <a:spLocks noGrp="1"/>
          </p:cNvSpPr>
          <p:nvPr>
            <p:ph type="sldNum" sz="quarter" idx="10"/>
          </p:nvPr>
        </p:nvSpPr>
        <p:spPr/>
        <p:txBody>
          <a:bodyPr/>
          <a:lstStyle/>
          <a:p>
            <a:fld id="{35064B94-9DD3-428B-BEEF-587EDFEB92C9}" type="slidenum">
              <a:rPr lang="en-GB" smtClean="0"/>
              <a:t>1</a:t>
            </a:fld>
            <a:endParaRPr lang="en-GB" dirty="0"/>
          </a:p>
        </p:txBody>
      </p:sp>
    </p:spTree>
    <p:extLst>
      <p:ext uri="{BB962C8B-B14F-4D97-AF65-F5344CB8AC3E}">
        <p14:creationId xmlns:p14="http://schemas.microsoft.com/office/powerpoint/2010/main" val="1683804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a:ln/>
        </p:spPr>
      </p:sp>
      <p:sp>
        <p:nvSpPr>
          <p:cNvPr id="3" name="Espace réservé des commentaires 2">
            <a:extLst/>
          </p:cNvPr>
          <p:cNvSpPr>
            <a:spLocks noGrp="1"/>
          </p:cNvSpPr>
          <p:nvPr>
            <p:ph type="body" idx="1"/>
          </p:nvPr>
        </p:nvSpPr>
        <p:spPr/>
        <p:txBody>
          <a:bodyPr/>
          <a:lstStyle/>
          <a:p>
            <a:pPr marL="285750" indent="-285750">
              <a:buFont typeface="Arial" panose="020B0604020202020204" pitchFamily="34" charset="0"/>
              <a:buChar char="•"/>
              <a:defRPr/>
            </a:pPr>
            <a:r>
              <a:rPr lang="en-US" dirty="0">
                <a:solidFill>
                  <a:srgbClr val="002060"/>
                </a:solidFill>
              </a:rPr>
              <a:t>AD traits ↗ from 20 to 63 (8-fold), AR ( 3-fold) and XR disorders (2-fold) in 15 years.</a:t>
            </a:r>
          </a:p>
          <a:p>
            <a:pPr marL="285750" indent="-285750">
              <a:buFont typeface="Arial" panose="020B0604020202020204" pitchFamily="34" charset="0"/>
              <a:buChar char="•"/>
              <a:defRPr/>
            </a:pPr>
            <a:r>
              <a:rPr lang="en-US" dirty="0">
                <a:solidFill>
                  <a:srgbClr val="002060"/>
                </a:solidFill>
              </a:rPr>
              <a:t>Most AD PIDs are caused by loss-of-function alleles,  up to 17 AD disorders are caused by gain-of-function mutant alleles</a:t>
            </a:r>
          </a:p>
          <a:p>
            <a:pPr marL="285750" indent="-285750">
              <a:buFont typeface="Arial" panose="020B0604020202020204" pitchFamily="34" charset="0"/>
              <a:buChar char="•"/>
              <a:defRPr/>
            </a:pPr>
            <a:r>
              <a:rPr lang="en-US" kern="0" dirty="0">
                <a:solidFill>
                  <a:srgbClr val="00B050"/>
                </a:solidFill>
                <a:cs typeface="Calibri" pitchFamily="34" charset="0"/>
              </a:rPr>
              <a:t>With the increasing number of genes to be tested, particularly for PIDs, Sanger sequencing is becoming too expensive and inefficient</a:t>
            </a:r>
            <a:r>
              <a:rPr lang="fr-FR" kern="0" dirty="0">
                <a:solidFill>
                  <a:srgbClr val="00B050"/>
                </a:solidFill>
                <a:cs typeface="Calibri" pitchFamily="34" charset="0"/>
              </a:rPr>
              <a:t> </a:t>
            </a:r>
          </a:p>
          <a:p>
            <a:pPr marL="285750" indent="-285750">
              <a:buFont typeface="Arial" panose="020B0604020202020204" pitchFamily="34" charset="0"/>
              <a:buChar char="•"/>
              <a:defRPr/>
            </a:pPr>
            <a:endParaRPr lang="fr-FR" b="1" dirty="0">
              <a:solidFill>
                <a:srgbClr val="002060"/>
              </a:solidFill>
            </a:endParaRPr>
          </a:p>
          <a:p>
            <a:pPr>
              <a:defRPr/>
            </a:pPr>
            <a:endParaRPr lang="fr-FR" dirty="0"/>
          </a:p>
        </p:txBody>
      </p:sp>
      <p:sp>
        <p:nvSpPr>
          <p:cNvPr id="450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fld id="{9B76085E-EE05-8742-A549-763CC7C8780D}" type="slidenum">
              <a:rPr lang="fr-FR" sz="1200">
                <a:solidFill>
                  <a:schemeClr val="tx1"/>
                </a:solidFill>
                <a:latin typeface="Arial" charset="0"/>
              </a:rPr>
              <a:pPr/>
              <a:t>33</a:t>
            </a:fld>
            <a:endParaRPr lang="fr-FR" sz="1200">
              <a:solidFill>
                <a:schemeClr val="tx1"/>
              </a:solidFill>
              <a:latin typeface="Arial" charset="0"/>
            </a:endParaRPr>
          </a:p>
        </p:txBody>
      </p:sp>
    </p:spTree>
    <p:extLst>
      <p:ext uri="{BB962C8B-B14F-4D97-AF65-F5344CB8AC3E}">
        <p14:creationId xmlns:p14="http://schemas.microsoft.com/office/powerpoint/2010/main" val="138341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gn="r" eaLnBrk="1" hangingPunct="1"/>
            <a:fld id="{0FACE490-4729-3144-AD93-566156F49252}" type="slidenum">
              <a:rPr lang="fr-FR" sz="1200">
                <a:solidFill>
                  <a:schemeClr val="tx1"/>
                </a:solidFill>
                <a:latin typeface="Arial" charset="0"/>
              </a:rPr>
              <a:pPr algn="r" eaLnBrk="1" hangingPunct="1"/>
              <a:t>36</a:t>
            </a:fld>
            <a:endParaRPr lang="fr-FR" sz="1200">
              <a:solidFill>
                <a:schemeClr val="tx1"/>
              </a:solidFill>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MS PGothic" charset="0"/>
            </a:endParaRPr>
          </a:p>
        </p:txBody>
      </p:sp>
    </p:spTree>
    <p:extLst>
      <p:ext uri="{BB962C8B-B14F-4D97-AF65-F5344CB8AC3E}">
        <p14:creationId xmlns:p14="http://schemas.microsoft.com/office/powerpoint/2010/main" val="2993177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gn="r" eaLnBrk="1" hangingPunct="1"/>
            <a:fld id="{B84507A1-F1A1-524A-AC3C-EBCA60E35FB8}" type="slidenum">
              <a:rPr lang="fr-FR" sz="1200" b="1">
                <a:solidFill>
                  <a:schemeClr val="tx1"/>
                </a:solidFill>
                <a:latin typeface="Arial" charset="0"/>
              </a:rPr>
              <a:pPr algn="r" eaLnBrk="1" hangingPunct="1"/>
              <a:t>37</a:t>
            </a:fld>
            <a:endParaRPr lang="fr-FR" sz="1200" b="1">
              <a:solidFill>
                <a:schemeClr val="tx1"/>
              </a:solidFill>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MS PGothic" charset="0"/>
            </a:endParaRPr>
          </a:p>
        </p:txBody>
      </p:sp>
    </p:spTree>
    <p:extLst>
      <p:ext uri="{BB962C8B-B14F-4D97-AF65-F5344CB8AC3E}">
        <p14:creationId xmlns:p14="http://schemas.microsoft.com/office/powerpoint/2010/main" val="425872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gn="r" eaLnBrk="1" hangingPunct="1"/>
            <a:fld id="{2E524521-979E-284B-8383-7BDACC8722FF}" type="slidenum">
              <a:rPr lang="fr-FR" sz="1200">
                <a:solidFill>
                  <a:schemeClr val="tx1"/>
                </a:solidFill>
                <a:latin typeface="Arial" charset="0"/>
              </a:rPr>
              <a:pPr algn="r" eaLnBrk="1" hangingPunct="1"/>
              <a:t>39</a:t>
            </a:fld>
            <a:endParaRPr lang="fr-FR" sz="1200">
              <a:solidFill>
                <a:schemeClr val="tx1"/>
              </a:solidFill>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MS PGothic" charset="0"/>
            </a:endParaRPr>
          </a:p>
        </p:txBody>
      </p:sp>
    </p:spTree>
    <p:extLst>
      <p:ext uri="{BB962C8B-B14F-4D97-AF65-F5344CB8AC3E}">
        <p14:creationId xmlns:p14="http://schemas.microsoft.com/office/powerpoint/2010/main" val="2925423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gn="r" eaLnBrk="1" hangingPunct="1"/>
            <a:fld id="{A5A8C141-9EC3-714D-8AD9-3EDF788D3779}" type="slidenum">
              <a:rPr lang="fr-FR" sz="1200">
                <a:solidFill>
                  <a:schemeClr val="tx1"/>
                </a:solidFill>
                <a:latin typeface="Arial" charset="0"/>
              </a:rPr>
              <a:pPr algn="r" eaLnBrk="1" hangingPunct="1"/>
              <a:t>41</a:t>
            </a:fld>
            <a:endParaRPr lang="fr-FR" sz="1200">
              <a:solidFill>
                <a:schemeClr val="tx1"/>
              </a:solidFill>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MS PGothic" charset="0"/>
            </a:endParaRPr>
          </a:p>
        </p:txBody>
      </p:sp>
    </p:spTree>
    <p:extLst>
      <p:ext uri="{BB962C8B-B14F-4D97-AF65-F5344CB8AC3E}">
        <p14:creationId xmlns:p14="http://schemas.microsoft.com/office/powerpoint/2010/main" val="2586861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gn="r" eaLnBrk="1" hangingPunct="1"/>
            <a:fld id="{CD96AF4D-AB56-A040-8F3E-C495BA62BFAA}" type="slidenum">
              <a:rPr lang="fr-FR" sz="1200">
                <a:solidFill>
                  <a:schemeClr val="tx1"/>
                </a:solidFill>
              </a:rPr>
              <a:pPr algn="r" eaLnBrk="1" hangingPunct="1"/>
              <a:t>42</a:t>
            </a:fld>
            <a:endParaRPr lang="fr-FR" sz="1200">
              <a:solidFill>
                <a:schemeClr val="tx1"/>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457200" eaLnBrk="1" hangingPunct="1"/>
            <a:endParaRPr lang="en-US">
              <a:latin typeface="Arial" charset="0"/>
              <a:ea typeface="MS PGothic" charset="0"/>
            </a:endParaRPr>
          </a:p>
        </p:txBody>
      </p:sp>
    </p:spTree>
    <p:extLst>
      <p:ext uri="{BB962C8B-B14F-4D97-AF65-F5344CB8AC3E}">
        <p14:creationId xmlns:p14="http://schemas.microsoft.com/office/powerpoint/2010/main" val="2287480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MS PGothic" charset="0"/>
            </a:endParaRPr>
          </a:p>
        </p:txBody>
      </p:sp>
    </p:spTree>
    <p:extLst>
      <p:ext uri="{BB962C8B-B14F-4D97-AF65-F5344CB8AC3E}">
        <p14:creationId xmlns:p14="http://schemas.microsoft.com/office/powerpoint/2010/main" val="2985797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Shape 26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lgn="just">
              <a:lnSpc>
                <a:spcPct val="115000"/>
              </a:lnSpc>
              <a:spcAft>
                <a:spcPts val="1000"/>
              </a:spcAft>
            </a:pPr>
            <a:r>
              <a:rPr lang="fr-FR">
                <a:latin typeface="Times" charset="0"/>
                <a:ea typeface="MS PGothic" charset="0"/>
              </a:rPr>
              <a:t>Légende figure: Les étapes du développement de la lignée germinale et de l’embryon avant l’implantation. Les flèches blanches indiquent les éléments dont le génome a été modifié par CRISPR-Cas9 et ayant conduit à la naissance de petits dans plusieurs espèces animales (voir texte)</a:t>
            </a:r>
          </a:p>
        </p:txBody>
      </p:sp>
      <p:sp>
        <p:nvSpPr>
          <p:cNvPr id="78851" name="Shape 265"/>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1324681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MS PGothic" charset="0"/>
            </a:endParaRPr>
          </a:p>
        </p:txBody>
      </p:sp>
    </p:spTree>
    <p:extLst>
      <p:ext uri="{BB962C8B-B14F-4D97-AF65-F5344CB8AC3E}">
        <p14:creationId xmlns:p14="http://schemas.microsoft.com/office/powerpoint/2010/main" val="2075468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MS PGothic" charset="0"/>
            </a:endParaRPr>
          </a:p>
        </p:txBody>
      </p:sp>
    </p:spTree>
    <p:extLst>
      <p:ext uri="{BB962C8B-B14F-4D97-AF65-F5344CB8AC3E}">
        <p14:creationId xmlns:p14="http://schemas.microsoft.com/office/powerpoint/2010/main" val="1481519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noProof="0" dirty="0"/>
          </a:p>
        </p:txBody>
      </p:sp>
      <p:sp>
        <p:nvSpPr>
          <p:cNvPr id="4" name="Slide Number Placeholder 3"/>
          <p:cNvSpPr>
            <a:spLocks noGrp="1"/>
          </p:cNvSpPr>
          <p:nvPr>
            <p:ph type="sldNum" sz="quarter" idx="10"/>
          </p:nvPr>
        </p:nvSpPr>
        <p:spPr/>
        <p:txBody>
          <a:bodyPr/>
          <a:lstStyle/>
          <a:p>
            <a:fld id="{35064B94-9DD3-428B-BEEF-587EDFEB92C9}" type="slidenum">
              <a:rPr lang="en-GB" smtClean="0"/>
              <a:t>2</a:t>
            </a:fld>
            <a:endParaRPr lang="en-GB" dirty="0"/>
          </a:p>
        </p:txBody>
      </p:sp>
    </p:spTree>
    <p:extLst>
      <p:ext uri="{BB962C8B-B14F-4D97-AF65-F5344CB8AC3E}">
        <p14:creationId xmlns:p14="http://schemas.microsoft.com/office/powerpoint/2010/main" val="3241225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MS PGothic" charset="0"/>
            </a:endParaRPr>
          </a:p>
        </p:txBody>
      </p:sp>
    </p:spTree>
    <p:extLst>
      <p:ext uri="{BB962C8B-B14F-4D97-AF65-F5344CB8AC3E}">
        <p14:creationId xmlns:p14="http://schemas.microsoft.com/office/powerpoint/2010/main" val="325817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a:ln/>
        </p:spPr>
      </p:sp>
      <p:sp>
        <p:nvSpPr>
          <p:cNvPr id="1638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a:latin typeface="Times" charset="0"/>
              <a:ea typeface="MS PGothic" charset="0"/>
            </a:endParaRPr>
          </a:p>
        </p:txBody>
      </p:sp>
    </p:spTree>
    <p:extLst>
      <p:ext uri="{BB962C8B-B14F-4D97-AF65-F5344CB8AC3E}">
        <p14:creationId xmlns:p14="http://schemas.microsoft.com/office/powerpoint/2010/main" val="282476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a:ln/>
        </p:spPr>
      </p:sp>
      <p:sp>
        <p:nvSpPr>
          <p:cNvPr id="1843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a:latin typeface="Times" charset="0"/>
              <a:ea typeface="MS PGothic" charset="0"/>
            </a:endParaRPr>
          </a:p>
        </p:txBody>
      </p:sp>
    </p:spTree>
    <p:extLst>
      <p:ext uri="{BB962C8B-B14F-4D97-AF65-F5344CB8AC3E}">
        <p14:creationId xmlns:p14="http://schemas.microsoft.com/office/powerpoint/2010/main" val="983053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ChangeArrowheads="1" noTextEdit="1"/>
          </p:cNvSpPr>
          <p:nvPr>
            <p:ph type="sldImg"/>
          </p:nvPr>
        </p:nvSpPr>
        <p:spPr>
          <a:ln/>
        </p:spPr>
      </p:sp>
      <p:sp>
        <p:nvSpPr>
          <p:cNvPr id="2969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a:latin typeface="Times" charset="0"/>
              <a:ea typeface="MS PGothic" charset="0"/>
            </a:endParaRPr>
          </a:p>
        </p:txBody>
      </p:sp>
      <p:sp>
        <p:nvSpPr>
          <p:cNvPr id="2970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charset="0"/>
                <a:ea typeface="MS PGothic" charset="0"/>
                <a:cs typeface="MS PGothic" charset="0"/>
              </a:defRPr>
            </a:lvl1pPr>
            <a:lvl2pPr marL="742950" indent="-285750">
              <a:defRPr sz="1200">
                <a:solidFill>
                  <a:schemeClr val="tx1"/>
                </a:solidFill>
                <a:latin typeface="Times" charset="0"/>
                <a:ea typeface="MS PGothic" charset="0"/>
                <a:cs typeface="MS PGothic" charset="0"/>
              </a:defRPr>
            </a:lvl2pPr>
            <a:lvl3pPr marL="1143000" indent="-228600">
              <a:defRPr sz="1200">
                <a:solidFill>
                  <a:schemeClr val="tx1"/>
                </a:solidFill>
                <a:latin typeface="Times" charset="0"/>
                <a:ea typeface="MS PGothic" charset="0"/>
                <a:cs typeface="MS PGothic" charset="0"/>
              </a:defRPr>
            </a:lvl3pPr>
            <a:lvl4pPr marL="1600200" indent="-228600">
              <a:defRPr sz="1200">
                <a:solidFill>
                  <a:schemeClr val="tx1"/>
                </a:solidFill>
                <a:latin typeface="Times" charset="0"/>
                <a:ea typeface="MS PGothic" charset="0"/>
                <a:cs typeface="MS PGothic" charset="0"/>
              </a:defRPr>
            </a:lvl4pPr>
            <a:lvl5pPr marL="2057400" indent="-228600">
              <a:defRPr sz="1200">
                <a:solidFill>
                  <a:schemeClr val="tx1"/>
                </a:solidFill>
                <a:latin typeface="Times"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charset="0"/>
                <a:ea typeface="MS PGothic" charset="0"/>
                <a:cs typeface="MS PGothic" charset="0"/>
              </a:defRPr>
            </a:lvl9pPr>
          </a:lstStyle>
          <a:p>
            <a:pPr eaLnBrk="1" hangingPunct="1"/>
            <a:fld id="{088D17C7-B0DA-EB47-A69E-EF1512FC640F}" type="slidenum">
              <a:rPr lang="fr-FR"/>
              <a:pPr eaLnBrk="1" hangingPunct="1"/>
              <a:t>22</a:t>
            </a:fld>
            <a:endParaRPr lang="fr-FR"/>
          </a:p>
        </p:txBody>
      </p:sp>
    </p:spTree>
    <p:extLst>
      <p:ext uri="{BB962C8B-B14F-4D97-AF65-F5344CB8AC3E}">
        <p14:creationId xmlns:p14="http://schemas.microsoft.com/office/powerpoint/2010/main" val="67102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4A43DF9-0C75-B34D-91A6-BB9B9FF41BF5}" type="slidenum">
              <a:rPr lang="fr-FR" smtClean="0"/>
              <a:pPr/>
              <a:t>28</a:t>
            </a:fld>
            <a:endParaRPr lang="fr-FR"/>
          </a:p>
        </p:txBody>
      </p:sp>
    </p:spTree>
    <p:extLst>
      <p:ext uri="{BB962C8B-B14F-4D97-AF65-F5344CB8AC3E}">
        <p14:creationId xmlns:p14="http://schemas.microsoft.com/office/powerpoint/2010/main" val="182354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a:latin typeface="Times" charset="0"/>
              <a:ea typeface="MS PGothic" charset="0"/>
            </a:endParaRPr>
          </a:p>
        </p:txBody>
      </p:sp>
    </p:spTree>
    <p:extLst>
      <p:ext uri="{BB962C8B-B14F-4D97-AF65-F5344CB8AC3E}">
        <p14:creationId xmlns:p14="http://schemas.microsoft.com/office/powerpoint/2010/main" val="273955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a:latin typeface="Times" charset="0"/>
              <a:ea typeface="MS PGothic" charset="0"/>
            </a:endParaRPr>
          </a:p>
        </p:txBody>
      </p:sp>
    </p:spTree>
    <p:extLst>
      <p:ext uri="{BB962C8B-B14F-4D97-AF65-F5344CB8AC3E}">
        <p14:creationId xmlns:p14="http://schemas.microsoft.com/office/powerpoint/2010/main" val="3647981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ChangeArrowheads="1" noTextEdit="1"/>
          </p:cNvSpPr>
          <p:nvPr>
            <p:ph type="sldImg"/>
          </p:nvPr>
        </p:nvSpPr>
        <p:spPr>
          <a:ln/>
        </p:spPr>
      </p:sp>
      <p:sp>
        <p:nvSpPr>
          <p:cNvPr id="4301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MS PGothic" charset="0"/>
            </a:endParaRPr>
          </a:p>
        </p:txBody>
      </p:sp>
      <p:sp>
        <p:nvSpPr>
          <p:cNvPr id="4301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fld id="{063528DC-113E-B84A-AE11-A312C9F4DE09}" type="slidenum">
              <a:rPr lang="fr-FR" sz="1200">
                <a:solidFill>
                  <a:schemeClr val="tx1"/>
                </a:solidFill>
              </a:rPr>
              <a:pPr/>
              <a:t>32</a:t>
            </a:fld>
            <a:endParaRPr lang="fr-FR" sz="1200">
              <a:solidFill>
                <a:schemeClr val="tx1"/>
              </a:solidFill>
            </a:endParaRPr>
          </a:p>
        </p:txBody>
      </p:sp>
    </p:spTree>
    <p:extLst>
      <p:ext uri="{BB962C8B-B14F-4D97-AF65-F5344CB8AC3E}">
        <p14:creationId xmlns:p14="http://schemas.microsoft.com/office/powerpoint/2010/main" val="53493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p:cNvPr>
          <p:cNvSpPr>
            <a:spLocks noGrp="1" noChangeArrowheads="1"/>
          </p:cNvSpPr>
          <p:nvPr>
            <p:ph type="sldNum" sz="quarter" idx="12"/>
          </p:nvPr>
        </p:nvSpPr>
        <p:spPr>
          <a:ln/>
        </p:spPr>
        <p:txBody>
          <a:bodyPr/>
          <a:lstStyle>
            <a:lvl1pPr>
              <a:defRPr/>
            </a:lvl1pPr>
          </a:lstStyle>
          <a:p>
            <a:fld id="{751CA0BD-9CDB-7A4C-A9D9-3C57DE033720}" type="slidenum">
              <a:rPr lang="fr-FR"/>
              <a:pPr/>
              <a:t>‹N°›</a:t>
            </a:fld>
            <a:endParaRPr lang="fr-FR"/>
          </a:p>
        </p:txBody>
      </p:sp>
    </p:spTree>
    <p:extLst>
      <p:ext uri="{BB962C8B-B14F-4D97-AF65-F5344CB8AC3E}">
        <p14:creationId xmlns:p14="http://schemas.microsoft.com/office/powerpoint/2010/main" val="1784916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p:cNvPr>
          <p:cNvSpPr>
            <a:spLocks noGrp="1" noChangeArrowheads="1"/>
          </p:cNvSpPr>
          <p:nvPr>
            <p:ph type="sldNum" sz="quarter" idx="12"/>
          </p:nvPr>
        </p:nvSpPr>
        <p:spPr>
          <a:ln/>
        </p:spPr>
        <p:txBody>
          <a:bodyPr/>
          <a:lstStyle>
            <a:lvl1pPr>
              <a:defRPr/>
            </a:lvl1pPr>
          </a:lstStyle>
          <a:p>
            <a:fld id="{6CB6B90B-E295-6542-A952-07F41D7758E9}" type="slidenum">
              <a:rPr lang="fr-FR"/>
              <a:pPr/>
              <a:t>‹N°›</a:t>
            </a:fld>
            <a:endParaRPr lang="fr-FR"/>
          </a:p>
        </p:txBody>
      </p:sp>
    </p:spTree>
    <p:extLst>
      <p:ext uri="{BB962C8B-B14F-4D97-AF65-F5344CB8AC3E}">
        <p14:creationId xmlns:p14="http://schemas.microsoft.com/office/powerpoint/2010/main" val="3997156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1" y="609600"/>
            <a:ext cx="1943100" cy="54864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0" y="609600"/>
            <a:ext cx="5693834"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p:cNvPr>
          <p:cNvSpPr>
            <a:spLocks noGrp="1" noChangeArrowheads="1"/>
          </p:cNvSpPr>
          <p:nvPr>
            <p:ph type="sldNum" sz="quarter" idx="12"/>
          </p:nvPr>
        </p:nvSpPr>
        <p:spPr>
          <a:ln/>
        </p:spPr>
        <p:txBody>
          <a:bodyPr/>
          <a:lstStyle>
            <a:lvl1pPr>
              <a:defRPr/>
            </a:lvl1pPr>
          </a:lstStyle>
          <a:p>
            <a:fld id="{D9EF0941-1DD2-9A4F-8AFD-55D265707A38}" type="slidenum">
              <a:rPr lang="fr-FR"/>
              <a:pPr/>
              <a:t>‹N°›</a:t>
            </a:fld>
            <a:endParaRPr lang="fr-FR"/>
          </a:p>
        </p:txBody>
      </p:sp>
    </p:spTree>
    <p:extLst>
      <p:ext uri="{BB962C8B-B14F-4D97-AF65-F5344CB8AC3E}">
        <p14:creationId xmlns:p14="http://schemas.microsoft.com/office/powerpoint/2010/main" val="218351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ZoneTexte 19">
            <a:extLst/>
          </p:cNvPr>
          <p:cNvSpPr txBox="1">
            <a:spLocks noChangeArrowheads="1"/>
          </p:cNvSpPr>
          <p:nvPr userDrawn="1"/>
        </p:nvSpPr>
        <p:spPr bwMode="auto">
          <a:xfrm>
            <a:off x="428625" y="5357813"/>
            <a:ext cx="3571875" cy="369887"/>
          </a:xfrm>
          <a:prstGeom prst="rect">
            <a:avLst/>
          </a:prstGeom>
          <a:noFill/>
          <a:ln w="9525">
            <a:noFill/>
            <a:miter lim="800000"/>
            <a:headEnd/>
            <a:tailEnd/>
          </a:ln>
        </p:spPr>
        <p:txBody>
          <a:bodyPr>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eaLnBrk="1" hangingPunct="1"/>
            <a:r>
              <a:rPr lang="fr-FR">
                <a:solidFill>
                  <a:schemeClr val="bg1"/>
                </a:solidFill>
                <a:latin typeface="Candara" charset="0"/>
              </a:rPr>
              <a:t>Titre de la présentation</a:t>
            </a:r>
          </a:p>
        </p:txBody>
      </p:sp>
    </p:spTree>
    <p:extLst>
      <p:ext uri="{BB962C8B-B14F-4D97-AF65-F5344CB8AC3E}">
        <p14:creationId xmlns:p14="http://schemas.microsoft.com/office/powerpoint/2010/main" val="1335714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rial"/>
                <a:cs typeface="Arial"/>
              </a:defRPr>
            </a:lvl1pPr>
          </a:lstStyle>
          <a:p>
            <a:endParaRPr/>
          </a:p>
        </p:txBody>
      </p:sp>
      <p:sp>
        <p:nvSpPr>
          <p:cNvPr id="3" name="Holder 3"/>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4" name="Holder 4"/>
          <p:cNvSpPr>
            <a:spLocks noGrp="1"/>
          </p:cNvSpPr>
          <p:nvPr>
            <p:ph type="dt" sz="half" idx="11"/>
          </p:nvPr>
        </p:nvSpPr>
        <p:spPr/>
        <p:txBody>
          <a:bodyPr lIns="0" tIns="0" rIns="0" bIns="0"/>
          <a:lstStyle>
            <a:lvl1pPr>
              <a:defRPr>
                <a:latin typeface="Times" charset="0"/>
                <a:ea typeface="MS PGothic" charset="0"/>
                <a:cs typeface="MS PGothic" charset="0"/>
              </a:defRPr>
            </a:lvl1pPr>
          </a:lstStyle>
          <a:p>
            <a:fld id="{9043BF9C-703C-B04B-A225-2AEED34E3707}" type="datetimeFigureOut">
              <a:rPr lang="en-US"/>
              <a:pPr/>
              <a:t>3/27/2019</a:t>
            </a:fld>
            <a:endParaRPr lang="en-US"/>
          </a:p>
        </p:txBody>
      </p:sp>
      <p:sp>
        <p:nvSpPr>
          <p:cNvPr id="5" name="Holder 5"/>
          <p:cNvSpPr>
            <a:spLocks noGrp="1"/>
          </p:cNvSpPr>
          <p:nvPr>
            <p:ph type="sldNum" sz="quarter" idx="12"/>
          </p:nvPr>
        </p:nvSpPr>
        <p:spPr/>
        <p:txBody>
          <a:bodyPr lIns="0" tIns="0" rIns="0" bIns="0"/>
          <a:lstStyle>
            <a:lvl1pPr>
              <a:defRPr/>
            </a:lvl1pPr>
          </a:lstStyle>
          <a:p>
            <a:fld id="{62DE4B78-6591-474F-A74D-76E056661DFC}" type="slidenum">
              <a:rPr lang="en-US"/>
              <a:pPr/>
              <a:t>‹N°›</a:t>
            </a:fld>
            <a:endParaRPr lang="en-US"/>
          </a:p>
        </p:txBody>
      </p:sp>
    </p:spTree>
    <p:extLst>
      <p:ext uri="{BB962C8B-B14F-4D97-AF65-F5344CB8AC3E}">
        <p14:creationId xmlns:p14="http://schemas.microsoft.com/office/powerpoint/2010/main" val="556428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p:cNvPr>
          <p:cNvSpPr>
            <a:spLocks noGrp="1" noChangeArrowheads="1"/>
          </p:cNvSpPr>
          <p:nvPr>
            <p:ph type="sldNum" sz="quarter" idx="12"/>
          </p:nvPr>
        </p:nvSpPr>
        <p:spPr>
          <a:ln/>
        </p:spPr>
        <p:txBody>
          <a:bodyPr/>
          <a:lstStyle>
            <a:lvl1pPr>
              <a:defRPr/>
            </a:lvl1pPr>
          </a:lstStyle>
          <a:p>
            <a:fld id="{58E5833F-D495-7248-9345-6289F45548B7}" type="slidenum">
              <a:rPr lang="fr-FR"/>
              <a:pPr/>
              <a:t>‹N°›</a:t>
            </a:fld>
            <a:endParaRPr lang="fr-FR"/>
          </a:p>
        </p:txBody>
      </p:sp>
    </p:spTree>
    <p:extLst>
      <p:ext uri="{BB962C8B-B14F-4D97-AF65-F5344CB8AC3E}">
        <p14:creationId xmlns:p14="http://schemas.microsoft.com/office/powerpoint/2010/main" val="230581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489" y="4406901"/>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p:cNvPr>
          <p:cNvSpPr>
            <a:spLocks noGrp="1" noChangeArrowheads="1"/>
          </p:cNvSpPr>
          <p:nvPr>
            <p:ph type="sldNum" sz="quarter" idx="12"/>
          </p:nvPr>
        </p:nvSpPr>
        <p:spPr>
          <a:ln/>
        </p:spPr>
        <p:txBody>
          <a:bodyPr/>
          <a:lstStyle>
            <a:lvl1pPr>
              <a:defRPr/>
            </a:lvl1pPr>
          </a:lstStyle>
          <a:p>
            <a:fld id="{E49D573F-91FB-014D-B29F-B0BAF076F0C0}" type="slidenum">
              <a:rPr lang="fr-FR"/>
              <a:pPr/>
              <a:t>‹N°›</a:t>
            </a:fld>
            <a:endParaRPr lang="fr-FR"/>
          </a:p>
        </p:txBody>
      </p:sp>
    </p:spTree>
    <p:extLst>
      <p:ext uri="{BB962C8B-B14F-4D97-AF65-F5344CB8AC3E}">
        <p14:creationId xmlns:p14="http://schemas.microsoft.com/office/powerpoint/2010/main" val="102306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3973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p:cNvPr>
          <p:cNvSpPr>
            <a:spLocks noGrp="1" noChangeArrowheads="1"/>
          </p:cNvSpPr>
          <p:nvPr>
            <p:ph type="sldNum" sz="quarter" idx="12"/>
          </p:nvPr>
        </p:nvSpPr>
        <p:spPr>
          <a:ln/>
        </p:spPr>
        <p:txBody>
          <a:bodyPr/>
          <a:lstStyle>
            <a:lvl1pPr>
              <a:defRPr/>
            </a:lvl1pPr>
          </a:lstStyle>
          <a:p>
            <a:fld id="{7C64FE47-D401-834B-AC35-F666FAF8420C}" type="slidenum">
              <a:rPr lang="fr-FR"/>
              <a:pPr/>
              <a:t>‹N°›</a:t>
            </a:fld>
            <a:endParaRPr lang="fr-FR"/>
          </a:p>
        </p:txBody>
      </p:sp>
    </p:spTree>
    <p:extLst>
      <p:ext uri="{BB962C8B-B14F-4D97-AF65-F5344CB8AC3E}">
        <p14:creationId xmlns:p14="http://schemas.microsoft.com/office/powerpoint/2010/main" val="2557169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p:cNvPr>
          <p:cNvSpPr>
            <a:spLocks noGrp="1" noChangeArrowheads="1"/>
          </p:cNvSpPr>
          <p:nvPr>
            <p:ph type="sldNum" sz="quarter" idx="12"/>
          </p:nvPr>
        </p:nvSpPr>
        <p:spPr>
          <a:ln/>
        </p:spPr>
        <p:txBody>
          <a:bodyPr/>
          <a:lstStyle>
            <a:lvl1pPr>
              <a:defRPr/>
            </a:lvl1pPr>
          </a:lstStyle>
          <a:p>
            <a:fld id="{F614160F-9554-BF4D-A7C6-5C349A461518}" type="slidenum">
              <a:rPr lang="fr-FR"/>
              <a:pPr/>
              <a:t>‹N°›</a:t>
            </a:fld>
            <a:endParaRPr lang="fr-FR"/>
          </a:p>
        </p:txBody>
      </p:sp>
    </p:spTree>
    <p:extLst>
      <p:ext uri="{BB962C8B-B14F-4D97-AF65-F5344CB8AC3E}">
        <p14:creationId xmlns:p14="http://schemas.microsoft.com/office/powerpoint/2010/main" val="246331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p:cNvPr>
          <p:cNvSpPr>
            <a:spLocks noGrp="1" noChangeArrowheads="1"/>
          </p:cNvSpPr>
          <p:nvPr>
            <p:ph type="sldNum" sz="quarter" idx="12"/>
          </p:nvPr>
        </p:nvSpPr>
        <p:spPr>
          <a:ln/>
        </p:spPr>
        <p:txBody>
          <a:bodyPr/>
          <a:lstStyle>
            <a:lvl1pPr>
              <a:defRPr/>
            </a:lvl1pPr>
          </a:lstStyle>
          <a:p>
            <a:fld id="{A112B52B-E0FE-CE45-8A2B-06A17676C453}" type="slidenum">
              <a:rPr lang="fr-FR"/>
              <a:pPr/>
              <a:t>‹N°›</a:t>
            </a:fld>
            <a:endParaRPr lang="fr-FR"/>
          </a:p>
        </p:txBody>
      </p:sp>
    </p:spTree>
    <p:extLst>
      <p:ext uri="{BB962C8B-B14F-4D97-AF65-F5344CB8AC3E}">
        <p14:creationId xmlns:p14="http://schemas.microsoft.com/office/powerpoint/2010/main" val="215960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p:cNvPr>
          <p:cNvSpPr>
            <a:spLocks noGrp="1" noChangeArrowheads="1"/>
          </p:cNvSpPr>
          <p:nvPr>
            <p:ph type="sldNum" sz="quarter" idx="12"/>
          </p:nvPr>
        </p:nvSpPr>
        <p:spPr>
          <a:ln/>
        </p:spPr>
        <p:txBody>
          <a:bodyPr/>
          <a:lstStyle>
            <a:lvl1pPr>
              <a:defRPr/>
            </a:lvl1pPr>
          </a:lstStyle>
          <a:p>
            <a:fld id="{F899F423-341E-1944-8093-EF17253B4EB7}" type="slidenum">
              <a:rPr lang="fr-FR"/>
              <a:pPr/>
              <a:t>‹N°›</a:t>
            </a:fld>
            <a:endParaRPr lang="fr-FR"/>
          </a:p>
        </p:txBody>
      </p:sp>
    </p:spTree>
    <p:extLst>
      <p:ext uri="{BB962C8B-B14F-4D97-AF65-F5344CB8AC3E}">
        <p14:creationId xmlns:p14="http://schemas.microsoft.com/office/powerpoint/2010/main" val="278093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489"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p:cNvPr>
          <p:cNvSpPr>
            <a:spLocks noGrp="1" noChangeArrowheads="1"/>
          </p:cNvSpPr>
          <p:nvPr>
            <p:ph type="sldNum" sz="quarter" idx="12"/>
          </p:nvPr>
        </p:nvSpPr>
        <p:spPr>
          <a:ln/>
        </p:spPr>
        <p:txBody>
          <a:bodyPr/>
          <a:lstStyle>
            <a:lvl1pPr>
              <a:defRPr/>
            </a:lvl1pPr>
          </a:lstStyle>
          <a:p>
            <a:fld id="{38284EB4-2865-0145-AB19-1478499C0E32}" type="slidenum">
              <a:rPr lang="fr-FR"/>
              <a:pPr/>
              <a:t>‹N°›</a:t>
            </a:fld>
            <a:endParaRPr lang="fr-FR"/>
          </a:p>
        </p:txBody>
      </p:sp>
    </p:spTree>
    <p:extLst>
      <p:ext uri="{BB962C8B-B14F-4D97-AF65-F5344CB8AC3E}">
        <p14:creationId xmlns:p14="http://schemas.microsoft.com/office/powerpoint/2010/main" val="399822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111"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p:cNvPr>
          <p:cNvSpPr>
            <a:spLocks noGrp="1" noChangeArrowheads="1"/>
          </p:cNvSpPr>
          <p:nvPr>
            <p:ph type="sldNum" sz="quarter" idx="12"/>
          </p:nvPr>
        </p:nvSpPr>
        <p:spPr>
          <a:ln/>
        </p:spPr>
        <p:txBody>
          <a:bodyPr/>
          <a:lstStyle>
            <a:lvl1pPr>
              <a:defRPr/>
            </a:lvl1pPr>
          </a:lstStyle>
          <a:p>
            <a:fld id="{1266471F-1258-584A-AA7D-F637CAD11CA7}" type="slidenum">
              <a:rPr lang="fr-FR"/>
              <a:pPr/>
              <a:t>‹N°›</a:t>
            </a:fld>
            <a:endParaRPr lang="fr-FR"/>
          </a:p>
        </p:txBody>
      </p:sp>
    </p:spTree>
    <p:extLst>
      <p:ext uri="{BB962C8B-B14F-4D97-AF65-F5344CB8AC3E}">
        <p14:creationId xmlns:p14="http://schemas.microsoft.com/office/powerpoint/2010/main" val="3490895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pitchFamily="28" charset="0"/>
                <a:ea typeface="+mn-ea"/>
                <a:cs typeface="+mn-cs"/>
              </a:defRPr>
            </a:lvl1pPr>
          </a:lstStyle>
          <a:p>
            <a:pPr>
              <a:defRPr/>
            </a:pPr>
            <a:endParaRPr lang="fr-FR"/>
          </a:p>
        </p:txBody>
      </p:sp>
      <p:sp>
        <p:nvSpPr>
          <p:cNvPr id="1029" name="Rectangle 5">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pitchFamily="28" charset="0"/>
                <a:ea typeface="+mn-ea"/>
                <a:cs typeface="+mn-cs"/>
              </a:defRPr>
            </a:lvl1pPr>
          </a:lstStyle>
          <a:p>
            <a:pPr>
              <a:defRPr/>
            </a:pPr>
            <a:endParaRPr lang="fr-FR"/>
          </a:p>
        </p:txBody>
      </p:sp>
      <p:sp>
        <p:nvSpPr>
          <p:cNvPr id="1030" name="Rectangle 6">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EDFCD8B6-7F55-0347-8D1A-2222E40C906E}"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pitchFamily="2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pitchFamily="2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pitchFamily="2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pitchFamily="28"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pitchFamily="28" charset="0"/>
        </a:defRPr>
      </a:lvl6pPr>
      <a:lvl7pPr marL="914400" algn="ctr" rtl="0" fontAlgn="base">
        <a:spcBef>
          <a:spcPct val="0"/>
        </a:spcBef>
        <a:spcAft>
          <a:spcPct val="0"/>
        </a:spcAft>
        <a:defRPr sz="4400">
          <a:solidFill>
            <a:schemeClr val="tx2"/>
          </a:solidFill>
          <a:latin typeface="Times" pitchFamily="28" charset="0"/>
        </a:defRPr>
      </a:lvl7pPr>
      <a:lvl8pPr marL="1371600" algn="ctr" rtl="0" fontAlgn="base">
        <a:spcBef>
          <a:spcPct val="0"/>
        </a:spcBef>
        <a:spcAft>
          <a:spcPct val="0"/>
        </a:spcAft>
        <a:defRPr sz="4400">
          <a:solidFill>
            <a:schemeClr val="tx2"/>
          </a:solidFill>
          <a:latin typeface="Times" pitchFamily="28" charset="0"/>
        </a:defRPr>
      </a:lvl8pPr>
      <a:lvl9pPr marL="1828800" algn="ctr" rtl="0" fontAlgn="base">
        <a:spcBef>
          <a:spcPct val="0"/>
        </a:spcBef>
        <a:spcAft>
          <a:spcPct val="0"/>
        </a:spcAft>
        <a:defRPr sz="4400">
          <a:solidFill>
            <a:schemeClr val="tx2"/>
          </a:solidFill>
          <a:latin typeface="Times"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f101g.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CMSLegal_Shape_Fill">
            <a:extLst>
              <a:ext uri="{FF2B5EF4-FFF2-40B4-BE49-F238E27FC236}">
                <a16:creationId xmlns:a16="http://schemas.microsoft.com/office/drawing/2014/main" xmlns="" id="{D6604FB4-A8C5-4588-B8FF-F86B4106439A}"/>
              </a:ext>
            </a:extLst>
          </p:cNvPr>
          <p:cNvSpPr/>
          <p:nvPr/>
        </p:nvSpPr>
        <p:spPr bwMode="auto">
          <a:xfrm>
            <a:off x="0" y="4077072"/>
            <a:ext cx="9144000" cy="2780927"/>
          </a:xfrm>
          <a:prstGeom prst="rect">
            <a:avLst/>
          </a:prstGeom>
          <a:solidFill>
            <a:schemeClr val="bg2">
              <a:lumMod val="50000"/>
            </a:schemeClr>
          </a:solidFill>
          <a:ln w="9525" cap="flat" cmpd="sng" algn="ctr">
            <a:solidFill>
              <a:srgbClr val="766A6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xmlns="" id="{C57DD813-FC3D-49F6-A02B-A18C4FF9AD90}"/>
              </a:ext>
            </a:extLst>
          </p:cNvPr>
          <p:cNvSpPr>
            <a:spLocks noGrp="1"/>
          </p:cNvSpPr>
          <p:nvPr>
            <p:ph type="ctrTitle"/>
          </p:nvPr>
        </p:nvSpPr>
        <p:spPr>
          <a:xfrm>
            <a:off x="439735" y="4545058"/>
            <a:ext cx="8264520" cy="1216377"/>
          </a:xfrm>
        </p:spPr>
        <p:txBody>
          <a:bodyPr vert="horz" wrap="square" lIns="68580" tIns="34290" rIns="68580" bIns="34290" numCol="1" rtlCol="0" anchor="ctr" anchorCtr="0" compatLnSpc="1">
            <a:prstTxWarp prst="textNoShape">
              <a:avLst/>
            </a:prstTxWarp>
            <a:noAutofit/>
          </a:bodyPr>
          <a:lstStyle/>
          <a:p>
            <a:pPr>
              <a:spcAft>
                <a:spcPts val="900"/>
              </a:spcAft>
            </a:pPr>
            <a:r>
              <a:rPr lang="fr-FR" sz="3200" dirty="0">
                <a:solidFill>
                  <a:srgbClr val="FFFFFF"/>
                </a:solidFill>
                <a:latin typeface="Times New Roman" panose="02020603050405020304" pitchFamily="18" charset="0"/>
                <a:cs typeface="Times New Roman" panose="02020603050405020304" pitchFamily="18" charset="0"/>
              </a:rPr>
              <a:t>Génome et médecine : conquêtes et frontières </a:t>
            </a:r>
            <a:br>
              <a:rPr lang="fr-FR" sz="3200" dirty="0">
                <a:solidFill>
                  <a:srgbClr val="FFFFFF"/>
                </a:solidFill>
                <a:latin typeface="Times New Roman" panose="02020603050405020304" pitchFamily="18" charset="0"/>
                <a:cs typeface="Times New Roman" panose="02020603050405020304" pitchFamily="18" charset="0"/>
              </a:rPr>
            </a:br>
            <a:r>
              <a:rPr lang="fr-FR" sz="3200" dirty="0">
                <a:solidFill>
                  <a:srgbClr val="FFFFFF"/>
                </a:solidFill>
                <a:latin typeface="Times New Roman" panose="02020603050405020304" pitchFamily="18" charset="0"/>
                <a:cs typeface="Times New Roman" panose="02020603050405020304" pitchFamily="18" charset="0"/>
              </a:rPr>
              <a:t>Professeur Alain Fischer</a:t>
            </a:r>
            <a:endParaRPr lang="fr-FR" sz="3200" kern="1200" dirty="0">
              <a:solidFill>
                <a:srgbClr val="FFFFFF"/>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A49CD456-FF60-46A7-9559-960F4B2322CE}"/>
              </a:ext>
            </a:extLst>
          </p:cNvPr>
          <p:cNvSpPr>
            <a:spLocks noGrp="1"/>
          </p:cNvSpPr>
          <p:nvPr>
            <p:ph type="subTitle" idx="1"/>
          </p:nvPr>
        </p:nvSpPr>
        <p:spPr>
          <a:xfrm>
            <a:off x="1036944" y="5838835"/>
            <a:ext cx="7070105" cy="707593"/>
          </a:xfrm>
        </p:spPr>
        <p:txBody>
          <a:bodyPr vert="horz" wrap="square" lIns="68580" tIns="34290" rIns="68580" bIns="34290" numCol="1" rtlCol="0" anchor="t" anchorCtr="0" compatLnSpc="1">
            <a:prstTxWarp prst="textNoShape">
              <a:avLst/>
            </a:prstTxWarp>
            <a:normAutofit/>
          </a:bodyPr>
          <a:lstStyle/>
          <a:p>
            <a:pPr>
              <a:lnSpc>
                <a:spcPct val="110000"/>
              </a:lnSpc>
            </a:pPr>
            <a:r>
              <a:rPr lang="fr-FR" sz="1800" b="1" dirty="0">
                <a:solidFill>
                  <a:srgbClr val="E7E6E6"/>
                </a:solidFill>
                <a:latin typeface="Times New Roman" panose="02020603050405020304" pitchFamily="18" charset="0"/>
                <a:cs typeface="Times New Roman" panose="02020603050405020304" pitchFamily="18" charset="0"/>
              </a:rPr>
              <a:t>Banque Delen</a:t>
            </a:r>
            <a:r>
              <a:rPr lang="fr-FR" sz="1800" dirty="0">
                <a:solidFill>
                  <a:srgbClr val="E7E6E6"/>
                </a:solidFill>
                <a:latin typeface="Times New Roman" panose="02020603050405020304" pitchFamily="18" charset="0"/>
                <a:cs typeface="Times New Roman" panose="02020603050405020304" pitchFamily="18" charset="0"/>
              </a:rPr>
              <a:t/>
            </a:r>
            <a:br>
              <a:rPr lang="fr-FR" sz="1800" dirty="0">
                <a:solidFill>
                  <a:srgbClr val="E7E6E6"/>
                </a:solidFill>
                <a:latin typeface="Times New Roman" panose="02020603050405020304" pitchFamily="18" charset="0"/>
                <a:cs typeface="Times New Roman" panose="02020603050405020304" pitchFamily="18" charset="0"/>
              </a:rPr>
            </a:br>
            <a:r>
              <a:rPr lang="fr-FR" sz="1800" dirty="0">
                <a:solidFill>
                  <a:srgbClr val="E7E6E6"/>
                </a:solidFill>
                <a:latin typeface="Times New Roman" panose="02020603050405020304" pitchFamily="18" charset="0"/>
                <a:cs typeface="Times New Roman" panose="02020603050405020304" pitchFamily="18" charset="0"/>
              </a:rPr>
              <a:t>Bruxelles, 29 mars 2019</a:t>
            </a:r>
          </a:p>
          <a:p>
            <a:pPr indent="-171450">
              <a:buFont typeface="Arial" panose="020B0604020202020204" pitchFamily="34" charset="0"/>
              <a:buChar char="•"/>
            </a:pPr>
            <a:endParaRPr lang="en-US" sz="1650" dirty="0">
              <a:solidFill>
                <a:srgbClr val="E7E6E6"/>
              </a:solidFill>
            </a:endParaRPr>
          </a:p>
          <a:p>
            <a:pPr indent="-171450">
              <a:buFont typeface="Arial" panose="020B0604020202020204" pitchFamily="34" charset="0"/>
              <a:buChar char="•"/>
            </a:pPr>
            <a:endParaRPr lang="en-US" sz="1650" dirty="0">
              <a:solidFill>
                <a:srgbClr val="E7E6E6"/>
              </a:solidFill>
            </a:endParaRPr>
          </a:p>
        </p:txBody>
      </p:sp>
      <p:pic>
        <p:nvPicPr>
          <p:cNvPr id="4" name="Picture 3">
            <a:extLst>
              <a:ext uri="{FF2B5EF4-FFF2-40B4-BE49-F238E27FC236}">
                <a16:creationId xmlns:a16="http://schemas.microsoft.com/office/drawing/2014/main" xmlns="" id="{54C755C3-7294-4FF2-9B16-FC46EE11480C}"/>
              </a:ext>
            </a:extLst>
          </p:cNvPr>
          <p:cNvPicPr>
            <a:picLocks noChangeAspect="1"/>
          </p:cNvPicPr>
          <p:nvPr/>
        </p:nvPicPr>
        <p:blipFill>
          <a:blip r:embed="rId3"/>
          <a:stretch>
            <a:fillRect/>
          </a:stretch>
        </p:blipFill>
        <p:spPr>
          <a:xfrm>
            <a:off x="483944" y="1650699"/>
            <a:ext cx="8176103" cy="1778301"/>
          </a:xfrm>
          <a:prstGeom prst="rect">
            <a:avLst/>
          </a:prstGeom>
        </p:spPr>
      </p:pic>
      <p:sp>
        <p:nvSpPr>
          <p:cNvPr id="5" name="Slide Number Placeholder 4">
            <a:extLst>
              <a:ext uri="{FF2B5EF4-FFF2-40B4-BE49-F238E27FC236}">
                <a16:creationId xmlns:a16="http://schemas.microsoft.com/office/drawing/2014/main" xmlns="" id="{1B7D6FDD-24C2-4F2E-879A-69DD758C2527}"/>
              </a:ext>
            </a:extLst>
          </p:cNvPr>
          <p:cNvSpPr>
            <a:spLocks noGrp="1"/>
          </p:cNvSpPr>
          <p:nvPr>
            <p:ph type="sldNum" sz="quarter" idx="12"/>
          </p:nvPr>
        </p:nvSpPr>
        <p:spPr>
          <a:xfrm>
            <a:off x="6457950" y="5624513"/>
            <a:ext cx="2057400" cy="273844"/>
          </a:xfrm>
        </p:spPr>
        <p:txBody>
          <a:bodyPr vert="horz" wrap="square" lIns="68580" tIns="34290" rIns="68580" bIns="34290" numCol="1" rtlCol="0" anchor="t" anchorCtr="0" compatLnSpc="1">
            <a:prstTxWarp prst="textNoShape">
              <a:avLst/>
            </a:prstTxWarp>
            <a:normAutofit lnSpcReduction="10000"/>
          </a:bodyPr>
          <a:lstStyle/>
          <a:p>
            <a:pPr defTabSz="685800">
              <a:spcAft>
                <a:spcPts val="450"/>
              </a:spcAft>
            </a:pPr>
            <a:fld id="{D7605DBA-79B4-4DED-AB7C-365C69E8637C}" type="slidenum">
              <a:rPr lang="en-US">
                <a:solidFill>
                  <a:srgbClr val="FFFFFF">
                    <a:alpha val="60000"/>
                  </a:srgbClr>
                </a:solidFill>
              </a:rPr>
              <a:pPr defTabSz="685800">
                <a:spcAft>
                  <a:spcPts val="450"/>
                </a:spcAft>
              </a:pPr>
              <a:t>1</a:t>
            </a:fld>
            <a:endParaRPr lang="en-US">
              <a:solidFill>
                <a:srgbClr val="FFFFFF">
                  <a:alpha val="60000"/>
                </a:srgbClr>
              </a:solidFill>
            </a:endParaRPr>
          </a:p>
        </p:txBody>
      </p:sp>
    </p:spTree>
    <p:extLst>
      <p:ext uri="{BB962C8B-B14F-4D97-AF65-F5344CB8AC3E}">
        <p14:creationId xmlns:p14="http://schemas.microsoft.com/office/powerpoint/2010/main" val="2821325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idx="4294967295"/>
          </p:nvPr>
        </p:nvSpPr>
        <p:spPr>
          <a:xfrm>
            <a:off x="558800" y="311150"/>
            <a:ext cx="7921625" cy="430213"/>
          </a:xfrm>
        </p:spPr>
        <p:txBody>
          <a:bodyPr>
            <a:spAutoFit/>
          </a:bodyPr>
          <a:lstStyle/>
          <a:p>
            <a:pPr eaLnBrk="1" hangingPunct="1"/>
            <a:r>
              <a:rPr lang="fr-FR" sz="2200" b="1">
                <a:latin typeface="Comic Sans MS" charset="0"/>
                <a:ea typeface="MS PGothic" charset="0"/>
              </a:rPr>
              <a:t>La survenue de mutations germinales n’est pas si rare !</a:t>
            </a:r>
          </a:p>
        </p:txBody>
      </p:sp>
      <p:sp>
        <p:nvSpPr>
          <p:cNvPr id="14339" name="Espace réservé du contenu 2"/>
          <p:cNvSpPr>
            <a:spLocks noGrp="1" noChangeArrowheads="1"/>
          </p:cNvSpPr>
          <p:nvPr>
            <p:ph idx="4294967295"/>
          </p:nvPr>
        </p:nvSpPr>
        <p:spPr>
          <a:xfrm>
            <a:off x="6792913" y="6491288"/>
            <a:ext cx="4143375" cy="584200"/>
          </a:xfrm>
        </p:spPr>
        <p:txBody>
          <a:bodyPr/>
          <a:lstStyle/>
          <a:p>
            <a:pPr eaLnBrk="1" hangingPunct="1">
              <a:buFontTx/>
              <a:buNone/>
            </a:pPr>
            <a:r>
              <a:rPr lang="fr-FR" sz="1200" b="1" i="1">
                <a:latin typeface="Comic Sans MS" charset="0"/>
                <a:ea typeface="MS PGothic" charset="0"/>
              </a:rPr>
              <a:t>A. Kong et al, Nature 2012</a:t>
            </a:r>
          </a:p>
        </p:txBody>
      </p:sp>
      <p:sp>
        <p:nvSpPr>
          <p:cNvPr id="4" name="Straight Connector 56337">
            <a:extLst/>
          </p:cNvPr>
          <p:cNvSpPr>
            <a:spLocks noChangeShapeType="1"/>
          </p:cNvSpPr>
          <p:nvPr/>
        </p:nvSpPr>
        <p:spPr bwMode="auto">
          <a:xfrm>
            <a:off x="0" y="1055688"/>
            <a:ext cx="9144000" cy="0"/>
          </a:xfrm>
          <a:prstGeom prst="line">
            <a:avLst/>
          </a:prstGeom>
          <a:noFill/>
          <a:ln w="28575" cap="flat" cmpd="sng" algn="ctr">
            <a:solidFill>
              <a:srgbClr val="000080"/>
            </a:solidFill>
            <a:prstDash val="solid"/>
            <a:round/>
            <a:headEnd type="none" w="med" len="med"/>
            <a:tailEnd type="none" w="med" len="med"/>
          </a:ln>
          <a:effectLst>
            <a:outerShdw dist="91581" dir="2021404" algn="ctr" rotWithShape="0">
              <a:srgbClr val="3333FF">
                <a:alpha val="50000"/>
              </a:srgbClr>
            </a:outerShdw>
          </a:effectLst>
        </p:spPr>
        <p:txBody>
          <a:bodyPr/>
          <a:lstStyle/>
          <a:p>
            <a:pPr fontAlgn="auto">
              <a:spcBef>
                <a:spcPts val="0"/>
              </a:spcBef>
              <a:spcAft>
                <a:spcPts val="0"/>
              </a:spcAft>
              <a:defRPr/>
            </a:pPr>
            <a:endParaRPr lang="fr-FR" kern="0">
              <a:solidFill>
                <a:sysClr val="windowText" lastClr="000000"/>
              </a:solidFill>
              <a:latin typeface="Times" panose="02020603050405020304" pitchFamily="18" charset="0"/>
              <a:ea typeface="MS PGothic" panose="020B0600070205080204" pitchFamily="34" charset="-128"/>
              <a:cs typeface="+mn-cs"/>
            </a:endParaRPr>
          </a:p>
        </p:txBody>
      </p:sp>
      <p:pic>
        <p:nvPicPr>
          <p:cNvPr id="143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1316038"/>
            <a:ext cx="7545388"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ZoneTexte 5"/>
          <p:cNvSpPr txBox="1">
            <a:spLocks noChangeArrowheads="1"/>
          </p:cNvSpPr>
          <p:nvPr/>
        </p:nvSpPr>
        <p:spPr bwMode="auto">
          <a:xfrm>
            <a:off x="3063875" y="5437188"/>
            <a:ext cx="6080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1600" b="1">
                <a:solidFill>
                  <a:srgbClr val="FF0000"/>
                </a:solidFill>
                <a:latin typeface="Comic Sans MS" charset="0"/>
                <a:cs typeface="Arial" charset="0"/>
              </a:rPr>
              <a:t>             dont 10 % sont potentiellement délétères</a:t>
            </a:r>
          </a:p>
          <a:p>
            <a:pPr algn="ctr"/>
            <a:r>
              <a:rPr lang="fr-FR" sz="1600" b="1">
                <a:solidFill>
                  <a:srgbClr val="FF0000"/>
                </a:solidFill>
                <a:latin typeface="Comic Sans MS" charset="0"/>
                <a:cs typeface="Arial" charset="0"/>
              </a:rPr>
              <a:t>          …ou peut être bénéfiques, ..ou les 2 !!</a:t>
            </a:r>
            <a:br>
              <a:rPr lang="fr-FR" sz="1600" b="1">
                <a:solidFill>
                  <a:srgbClr val="FF0000"/>
                </a:solidFill>
                <a:latin typeface="Comic Sans MS" charset="0"/>
                <a:cs typeface="Arial" charset="0"/>
              </a:rPr>
            </a:br>
            <a:endParaRPr lang="fr-FR" sz="1600" b="1">
              <a:solidFill>
                <a:srgbClr val="FF0000"/>
              </a:solidFill>
              <a:latin typeface="Comic Sans MS" charset="0"/>
              <a:cs typeface="Arial" charset="0"/>
            </a:endParaRPr>
          </a:p>
        </p:txBody>
      </p:sp>
      <p:sp>
        <p:nvSpPr>
          <p:cNvPr id="14343" name="Ellipse 6"/>
          <p:cNvSpPr>
            <a:spLocks noChangeArrowheads="1"/>
          </p:cNvSpPr>
          <p:nvPr/>
        </p:nvSpPr>
        <p:spPr bwMode="auto">
          <a:xfrm>
            <a:off x="7196138" y="4197350"/>
            <a:ext cx="768350" cy="3587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chemeClr val="tx1"/>
              </a:solidFill>
              <a:latin typeface="Comic Sans MS" charset="0"/>
            </a:endParaRPr>
          </a:p>
        </p:txBody>
      </p:sp>
      <p:sp>
        <p:nvSpPr>
          <p:cNvPr id="3" name="Rectangle 2">
            <a:extLst/>
          </p:cNvPr>
          <p:cNvSpPr/>
          <p:nvPr/>
        </p:nvSpPr>
        <p:spPr>
          <a:xfrm>
            <a:off x="1997075" y="1393825"/>
            <a:ext cx="2030413" cy="382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Rectangle 4">
            <a:extLst/>
          </p:cNvPr>
          <p:cNvSpPr/>
          <p:nvPr/>
        </p:nvSpPr>
        <p:spPr>
          <a:xfrm>
            <a:off x="642938" y="1166813"/>
            <a:ext cx="1309687" cy="100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e 14"/>
          <p:cNvGrpSpPr>
            <a:grpSpLocks/>
          </p:cNvGrpSpPr>
          <p:nvPr/>
        </p:nvGrpSpPr>
        <p:grpSpPr bwMode="auto">
          <a:xfrm>
            <a:off x="395288" y="4510088"/>
            <a:ext cx="1998662" cy="1966912"/>
            <a:chOff x="6207809" y="4138769"/>
            <a:chExt cx="2154127" cy="2053493"/>
          </a:xfrm>
        </p:grpSpPr>
        <p:pic>
          <p:nvPicPr>
            <p:cNvPr id="15380" name="Image 2" descr="Description : \\Scanner_affy\d\PF_Genomique\08-Presentations_Compte-Rendu\Corinne\PhotosAppareilsPFG\DSCN17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373" y="4843304"/>
              <a:ext cx="1806322" cy="134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ZoneTexte 16"/>
            <p:cNvSpPr txBox="1">
              <a:spLocks noChangeArrowheads="1"/>
            </p:cNvSpPr>
            <p:nvPr/>
          </p:nvSpPr>
          <p:spPr bwMode="auto">
            <a:xfrm>
              <a:off x="6207809" y="4138769"/>
              <a:ext cx="2154127" cy="38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1800" b="1">
                  <a:solidFill>
                    <a:srgbClr val="000099"/>
                  </a:solidFill>
                  <a:latin typeface="Comic Sans MS" charset="0"/>
                </a:rPr>
                <a:t>PGM IonTorrent</a:t>
              </a:r>
            </a:p>
          </p:txBody>
        </p:sp>
      </p:grpSp>
      <p:grpSp>
        <p:nvGrpSpPr>
          <p:cNvPr id="15363" name="Groupe 17"/>
          <p:cNvGrpSpPr>
            <a:grpSpLocks/>
          </p:cNvGrpSpPr>
          <p:nvPr/>
        </p:nvGrpSpPr>
        <p:grpSpPr bwMode="auto">
          <a:xfrm>
            <a:off x="4440238" y="2503488"/>
            <a:ext cx="2170112" cy="2074862"/>
            <a:chOff x="844104" y="4468713"/>
            <a:chExt cx="2057400" cy="1968441"/>
          </a:xfrm>
        </p:grpSpPr>
        <p:pic>
          <p:nvPicPr>
            <p:cNvPr id="1537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44104" y="4806722"/>
              <a:ext cx="2057400" cy="1630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79" name="Rectangle 19"/>
            <p:cNvSpPr>
              <a:spLocks noChangeArrowheads="1"/>
            </p:cNvSpPr>
            <p:nvPr/>
          </p:nvSpPr>
          <p:spPr bwMode="auto">
            <a:xfrm>
              <a:off x="1241956" y="4468713"/>
              <a:ext cx="1261696" cy="29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1800" b="1">
                  <a:latin typeface="Comic Sans MS" charset="0"/>
                </a:rPr>
                <a:t> HiSeq2500 </a:t>
              </a:r>
            </a:p>
          </p:txBody>
        </p:sp>
      </p:grpSp>
      <p:cxnSp>
        <p:nvCxnSpPr>
          <p:cNvPr id="22" name="Connecteur droit avec flèche 21"/>
          <p:cNvCxnSpPr/>
          <p:nvPr/>
        </p:nvCxnSpPr>
        <p:spPr>
          <a:xfrm flipV="1">
            <a:off x="2627313" y="4127500"/>
            <a:ext cx="5832475" cy="24780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65" name="ZoneTexte 22"/>
          <p:cNvSpPr txBox="1">
            <a:spLocks noChangeArrowheads="1"/>
          </p:cNvSpPr>
          <p:nvPr/>
        </p:nvSpPr>
        <p:spPr bwMode="auto">
          <a:xfrm>
            <a:off x="4741863" y="4740275"/>
            <a:ext cx="950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a:latin typeface="Comic Sans MS" charset="0"/>
              </a:rPr>
              <a:t>débit</a:t>
            </a:r>
          </a:p>
        </p:txBody>
      </p:sp>
      <p:sp>
        <p:nvSpPr>
          <p:cNvPr id="15366" name="Rectangle 25"/>
          <p:cNvSpPr>
            <a:spLocks noChangeArrowheads="1"/>
          </p:cNvSpPr>
          <p:nvPr/>
        </p:nvSpPr>
        <p:spPr bwMode="auto">
          <a:xfrm>
            <a:off x="2836863" y="5335588"/>
            <a:ext cx="96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1800" b="1">
                <a:latin typeface="Comic Sans MS" charset="0"/>
              </a:rPr>
              <a:t>MiSeq </a:t>
            </a:r>
          </a:p>
        </p:txBody>
      </p:sp>
      <p:pic>
        <p:nvPicPr>
          <p:cNvPr id="1536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14575" y="3870325"/>
            <a:ext cx="2006600" cy="149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8" name="ZoneTexte 11"/>
          <p:cNvSpPr txBox="1">
            <a:spLocks noChangeArrowheads="1"/>
          </p:cNvSpPr>
          <p:nvPr/>
        </p:nvSpPr>
        <p:spPr bwMode="auto">
          <a:xfrm>
            <a:off x="684213" y="169863"/>
            <a:ext cx="7615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a:solidFill>
                  <a:srgbClr val="000099"/>
                </a:solidFill>
                <a:latin typeface="Comic Sans MS" charset="0"/>
              </a:rPr>
              <a:t>Le séquençage du génome, des progrès fulgurants</a:t>
            </a:r>
          </a:p>
        </p:txBody>
      </p:sp>
      <p:sp>
        <p:nvSpPr>
          <p:cNvPr id="24" name="Straight Connector 56337">
            <a:extLst/>
          </p:cNvPr>
          <p:cNvSpPr>
            <a:spLocks noChangeShapeType="1"/>
          </p:cNvSpPr>
          <p:nvPr/>
        </p:nvSpPr>
        <p:spPr bwMode="auto">
          <a:xfrm>
            <a:off x="0" y="836613"/>
            <a:ext cx="9144000" cy="0"/>
          </a:xfrm>
          <a:prstGeom prst="line">
            <a:avLst/>
          </a:prstGeom>
          <a:noFill/>
          <a:ln w="28575" cap="flat" cmpd="sng" algn="ctr">
            <a:solidFill>
              <a:srgbClr val="000080"/>
            </a:solidFill>
            <a:prstDash val="solid"/>
            <a:round/>
            <a:headEnd type="none" w="med" len="med"/>
            <a:tailEnd type="none" w="med" len="med"/>
          </a:ln>
          <a:effectLst>
            <a:outerShdw dist="91581" dir="2021404" algn="ctr" rotWithShape="0">
              <a:srgbClr val="3333FF">
                <a:alpha val="50000"/>
              </a:srgbClr>
            </a:outerShdw>
          </a:effectLst>
        </p:spPr>
        <p:txBody>
          <a:bodyPr/>
          <a:lstStyle/>
          <a:p>
            <a:pPr fontAlgn="auto">
              <a:spcBef>
                <a:spcPts val="0"/>
              </a:spcBef>
              <a:spcAft>
                <a:spcPts val="0"/>
              </a:spcAft>
              <a:defRPr/>
            </a:pPr>
            <a:endParaRPr lang="fr-FR" kern="0" dirty="0">
              <a:solidFill>
                <a:sysClr val="windowText" lastClr="000000"/>
              </a:solidFill>
              <a:latin typeface="Comic Sans MS" panose="030F0702030302020204" pitchFamily="66" charset="0"/>
              <a:ea typeface="MS PGothic" panose="020B0600070205080204" pitchFamily="34" charset="-128"/>
              <a:cs typeface="+mn-cs"/>
            </a:endParaRPr>
          </a:p>
        </p:txBody>
      </p:sp>
      <p:pic>
        <p:nvPicPr>
          <p:cNvPr id="15370" name="Picture 7" descr="C:\Users\Ilias\Desktop\IMG-20181119-WA0010.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29438" y="1522413"/>
            <a:ext cx="17462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ZoneTexte 3"/>
          <p:cNvSpPr txBox="1">
            <a:spLocks noChangeArrowheads="1"/>
          </p:cNvSpPr>
          <p:nvPr/>
        </p:nvSpPr>
        <p:spPr bwMode="auto">
          <a:xfrm>
            <a:off x="6761163" y="977900"/>
            <a:ext cx="1908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800" b="1">
                <a:solidFill>
                  <a:srgbClr val="000099"/>
                </a:solidFill>
                <a:latin typeface="Comic Sans MS" charset="0"/>
              </a:rPr>
              <a:t>Nova Seq 6000</a:t>
            </a:r>
          </a:p>
        </p:txBody>
      </p:sp>
      <p:pic>
        <p:nvPicPr>
          <p:cNvPr id="15372" name="Picture 8"/>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0588" y="1246188"/>
            <a:ext cx="3013075" cy="269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73" name="Rectangle 4"/>
          <p:cNvSpPr>
            <a:spLocks noChangeArrowheads="1"/>
          </p:cNvSpPr>
          <p:nvPr/>
        </p:nvSpPr>
        <p:spPr bwMode="auto">
          <a:xfrm>
            <a:off x="630237" y="3165107"/>
            <a:ext cx="3527425" cy="8604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schemeClr val="tx1"/>
              </a:solidFill>
            </a:endParaRPr>
          </a:p>
        </p:txBody>
      </p:sp>
      <p:sp>
        <p:nvSpPr>
          <p:cNvPr id="15374" name="ZoneTexte 19"/>
          <p:cNvSpPr txBox="1">
            <a:spLocks noChangeArrowheads="1"/>
          </p:cNvSpPr>
          <p:nvPr/>
        </p:nvSpPr>
        <p:spPr bwMode="auto">
          <a:xfrm>
            <a:off x="2146300" y="2390775"/>
            <a:ext cx="554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000" b="1">
                <a:latin typeface="Arial" charset="0"/>
              </a:rPr>
              <a:t>Until </a:t>
            </a:r>
          </a:p>
          <a:p>
            <a:pPr algn="ctr" eaLnBrk="1" hangingPunct="1"/>
            <a:r>
              <a:rPr lang="fr-FR" sz="1000" b="1">
                <a:latin typeface="Arial" charset="0"/>
              </a:rPr>
              <a:t>1,8 Tb</a:t>
            </a:r>
          </a:p>
        </p:txBody>
      </p:sp>
      <p:sp>
        <p:nvSpPr>
          <p:cNvPr id="15375" name="ZoneTexte 19"/>
          <p:cNvSpPr txBox="1">
            <a:spLocks noChangeArrowheads="1"/>
          </p:cNvSpPr>
          <p:nvPr/>
        </p:nvSpPr>
        <p:spPr bwMode="auto">
          <a:xfrm>
            <a:off x="1395413" y="1298575"/>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000" b="1">
                <a:latin typeface="Arial" charset="0"/>
              </a:rPr>
              <a:t>Until </a:t>
            </a:r>
          </a:p>
          <a:p>
            <a:pPr algn="ctr" eaLnBrk="1" hangingPunct="1"/>
            <a:r>
              <a:rPr lang="fr-FR" sz="1000" b="1">
                <a:latin typeface="Arial" charset="0"/>
              </a:rPr>
              <a:t>3 Tb</a:t>
            </a:r>
          </a:p>
        </p:txBody>
      </p:sp>
      <p:sp>
        <p:nvSpPr>
          <p:cNvPr id="15376" name="ZoneTexte 19"/>
          <p:cNvSpPr txBox="1">
            <a:spLocks noChangeArrowheads="1"/>
          </p:cNvSpPr>
          <p:nvPr/>
        </p:nvSpPr>
        <p:spPr bwMode="auto">
          <a:xfrm>
            <a:off x="3241675" y="2822575"/>
            <a:ext cx="5381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000" b="1">
                <a:latin typeface="Arial" charset="0"/>
              </a:rPr>
              <a:t>80 Gb</a:t>
            </a:r>
          </a:p>
        </p:txBody>
      </p:sp>
      <p:sp>
        <p:nvSpPr>
          <p:cNvPr id="15377" name="ZoneTexte 5"/>
          <p:cNvSpPr txBox="1">
            <a:spLocks noChangeArrowheads="1"/>
          </p:cNvSpPr>
          <p:nvPr/>
        </p:nvSpPr>
        <p:spPr bwMode="auto">
          <a:xfrm>
            <a:off x="1087437" y="3372649"/>
            <a:ext cx="2216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i="1" dirty="0">
                <a:solidFill>
                  <a:srgbClr val="000099"/>
                </a:solidFill>
                <a:latin typeface="Comic Sans MS" charset="0"/>
              </a:rPr>
              <a:t>Tb=10</a:t>
            </a:r>
            <a:r>
              <a:rPr lang="fr-FR" sz="1400" b="1" i="1" baseline="30000" dirty="0">
                <a:solidFill>
                  <a:srgbClr val="000099"/>
                </a:solidFill>
                <a:latin typeface="Comic Sans MS" charset="0"/>
              </a:rPr>
              <a:t>12  </a:t>
            </a:r>
            <a:r>
              <a:rPr lang="fr-FR" sz="1400" b="1" i="1" dirty="0" err="1">
                <a:solidFill>
                  <a:srgbClr val="000099"/>
                </a:solidFill>
                <a:latin typeface="Comic Sans MS" charset="0"/>
              </a:rPr>
              <a:t>bp</a:t>
            </a:r>
            <a:r>
              <a:rPr lang="fr-FR" sz="1400" b="1" i="1" dirty="0">
                <a:solidFill>
                  <a:srgbClr val="000099"/>
                </a:solidFill>
                <a:latin typeface="Comic Sans MS" charset="0"/>
              </a:rPr>
              <a:t> !</a:t>
            </a:r>
            <a:r>
              <a:rPr lang="fr-FR" sz="1400" b="1" i="1" baseline="30000" dirty="0">
                <a:solidFill>
                  <a:srgbClr val="000099"/>
                </a:solidFill>
                <a:latin typeface="Comic Sans MS" charset="0"/>
              </a:rPr>
              <a:t> </a:t>
            </a:r>
          </a:p>
          <a:p>
            <a:endParaRPr lang="fr-FR" sz="1400" b="1" i="1" dirty="0">
              <a:solidFill>
                <a:srgbClr val="000099"/>
              </a:solidFill>
              <a:latin typeface="Comic Sans MS"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3500438"/>
            <a:ext cx="5819775"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a:srcRect t="12207" r="14717"/>
          <a:stretch/>
        </p:blipFill>
        <p:spPr bwMode="auto">
          <a:xfrm>
            <a:off x="7105650" y="4567238"/>
            <a:ext cx="1968500" cy="228600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7412" name="Picture 3"/>
          <p:cNvPicPr>
            <a:picLocks noChangeAspect="1" noChangeArrowheads="1"/>
          </p:cNvPicPr>
          <p:nvPr/>
        </p:nvPicPr>
        <p:blipFill>
          <a:blip r:embed="rId5">
            <a:extLst>
              <a:ext uri="{28A0092B-C50C-407E-A947-70E740481C1C}">
                <a14:useLocalDpi xmlns:a14="http://schemas.microsoft.com/office/drawing/2010/main" val="0"/>
              </a:ext>
            </a:extLst>
          </a:blip>
          <a:srcRect t="7047" r="2025" b="12416"/>
          <a:stretch>
            <a:fillRect/>
          </a:stretch>
        </p:blipFill>
        <p:spPr bwMode="auto">
          <a:xfrm>
            <a:off x="3175" y="5710238"/>
            <a:ext cx="6934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7413"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2543175"/>
            <a:ext cx="9144000" cy="957263"/>
          </a:xfrm>
          <a:prstGeom prst="rect">
            <a:avLst/>
          </a:prstGeom>
          <a:noFill/>
          <a:ln w="38100">
            <a:solidFill>
              <a:srgbClr val="FF0066"/>
            </a:solidFill>
            <a:miter lim="800000"/>
            <a:headEnd/>
            <a:tailEnd/>
          </a:ln>
          <a:extLst>
            <a:ext uri="{909E8E84-426E-40DD-AFC4-6F175D3DCCD1}">
              <a14:hiddenFill xmlns:a14="http://schemas.microsoft.com/office/drawing/2010/main">
                <a:solidFill>
                  <a:schemeClr val="accent1"/>
                </a:solidFill>
              </a14:hiddenFill>
            </a:ext>
          </a:extLst>
        </p:spPr>
      </p:pic>
      <p:pic>
        <p:nvPicPr>
          <p:cNvPr id="174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0" y="950913"/>
            <a:ext cx="31527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415" name="Groupe 5"/>
          <p:cNvGrpSpPr>
            <a:grpSpLocks/>
          </p:cNvGrpSpPr>
          <p:nvPr/>
        </p:nvGrpSpPr>
        <p:grpSpPr bwMode="auto">
          <a:xfrm>
            <a:off x="3937000" y="765175"/>
            <a:ext cx="4522788" cy="1665288"/>
            <a:chOff x="450477" y="5024176"/>
            <a:chExt cx="4662782" cy="1833825"/>
          </a:xfrm>
        </p:grpSpPr>
        <p:pic>
          <p:nvPicPr>
            <p:cNvPr id="17418"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r="2496" b="66563"/>
            <a:stretch>
              <a:fillRect/>
            </a:stretch>
          </p:blipFill>
          <p:spPr bwMode="auto">
            <a:xfrm>
              <a:off x="450477" y="5024176"/>
              <a:ext cx="3418137" cy="1703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9" name="Picture 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68615" y="5024177"/>
              <a:ext cx="1244644" cy="1833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416" name="ZoneTexte 6"/>
          <p:cNvSpPr txBox="1">
            <a:spLocks noChangeArrowheads="1"/>
          </p:cNvSpPr>
          <p:nvPr/>
        </p:nvSpPr>
        <p:spPr bwMode="auto">
          <a:xfrm>
            <a:off x="827088" y="20638"/>
            <a:ext cx="77898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a:solidFill>
                  <a:srgbClr val="000099"/>
                </a:solidFill>
                <a:latin typeface="Comic Sans MS" charset="0"/>
              </a:rPr>
              <a:t>L’interprétation du séquençage n’est pas si simple !</a:t>
            </a:r>
          </a:p>
        </p:txBody>
      </p:sp>
      <p:sp>
        <p:nvSpPr>
          <p:cNvPr id="17" name="Straight Connector 56337">
            <a:extLst/>
          </p:cNvPr>
          <p:cNvSpPr>
            <a:spLocks noChangeShapeType="1"/>
          </p:cNvSpPr>
          <p:nvPr/>
        </p:nvSpPr>
        <p:spPr bwMode="auto">
          <a:xfrm>
            <a:off x="0" y="620713"/>
            <a:ext cx="9144000" cy="0"/>
          </a:xfrm>
          <a:prstGeom prst="line">
            <a:avLst/>
          </a:prstGeom>
          <a:noFill/>
          <a:ln w="28575" cap="flat" cmpd="sng" algn="ctr">
            <a:solidFill>
              <a:srgbClr val="000080"/>
            </a:solidFill>
            <a:prstDash val="solid"/>
            <a:round/>
            <a:headEnd type="none" w="med" len="med"/>
            <a:tailEnd type="none" w="med" len="med"/>
          </a:ln>
          <a:effectLst>
            <a:outerShdw dist="91581" dir="2021404" algn="ctr" rotWithShape="0">
              <a:srgbClr val="3333FF">
                <a:alpha val="50000"/>
              </a:srgbClr>
            </a:outerShdw>
          </a:effectLst>
        </p:spPr>
        <p:txBody>
          <a:bodyPr/>
          <a:lstStyle/>
          <a:p>
            <a:pPr fontAlgn="auto">
              <a:spcBef>
                <a:spcPts val="0"/>
              </a:spcBef>
              <a:spcAft>
                <a:spcPts val="0"/>
              </a:spcAft>
              <a:defRPr/>
            </a:pPr>
            <a:endParaRPr lang="fr-FR" kern="0" dirty="0">
              <a:solidFill>
                <a:sysClr val="windowText" lastClr="000000"/>
              </a:solidFill>
              <a:latin typeface="Comic Sans MS" panose="030F0702030302020204" pitchFamily="66" charset="0"/>
              <a:ea typeface="MS PGothic" panose="020B0600070205080204" pitchFamily="34"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950" y="188913"/>
            <a:ext cx="9577388" cy="5262562"/>
          </a:xfrm>
          <a:prstGeom prst="rect">
            <a:avLst/>
          </a:prstGeom>
          <a:noFill/>
        </p:spPr>
        <p:txBody>
          <a:bodyPr>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r>
              <a:rPr lang="fr-FR" b="1">
                <a:solidFill>
                  <a:schemeClr val="tx1"/>
                </a:solidFill>
                <a:latin typeface="Comic Sans MS" charset="0"/>
              </a:rPr>
              <a:t>         Etudier le génome humain, pourquoi faire ?</a:t>
            </a:r>
          </a:p>
          <a:p>
            <a:endParaRPr lang="fr-FR" b="1">
              <a:solidFill>
                <a:schemeClr val="tx1"/>
              </a:solidFill>
              <a:latin typeface="Comic Sans MS" charset="0"/>
            </a:endParaRPr>
          </a:p>
          <a:p>
            <a:endParaRPr lang="fr-FR" b="1">
              <a:solidFill>
                <a:schemeClr val="tx1"/>
              </a:solidFill>
              <a:latin typeface="Comic Sans MS" charset="0"/>
            </a:endParaRPr>
          </a:p>
          <a:p>
            <a:pPr>
              <a:buFont typeface="Arial" charset="0"/>
              <a:buChar char="•"/>
            </a:pPr>
            <a:endParaRPr lang="fr-FR" b="1">
              <a:solidFill>
                <a:schemeClr val="tx1"/>
              </a:solidFill>
              <a:latin typeface="Comic Sans MS" charset="0"/>
            </a:endParaRP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chemeClr val="tx1"/>
                </a:solidFill>
                <a:latin typeface="Comic Sans MS" charset="0"/>
              </a:rPr>
              <a:t>Comprendre son fonctionnement</a:t>
            </a:r>
          </a:p>
          <a:p>
            <a:r>
              <a:rPr lang="fr-FR" sz="2000" b="1">
                <a:solidFill>
                  <a:schemeClr val="tx1"/>
                </a:solidFill>
                <a:latin typeface="Comic Sans MS" charset="0"/>
              </a:rPr>
              <a:t>   (la régulation de l</a:t>
            </a:r>
            <a:r>
              <a:rPr lang="ja-JP" altLang="fr-FR" sz="2000" b="1">
                <a:solidFill>
                  <a:schemeClr val="tx1"/>
                </a:solidFill>
                <a:latin typeface="Comic Sans MS" charset="0"/>
              </a:rPr>
              <a:t>’</a:t>
            </a:r>
            <a:r>
              <a:rPr lang="fr-FR" sz="2000" b="1">
                <a:solidFill>
                  <a:schemeClr val="tx1"/>
                </a:solidFill>
                <a:latin typeface="Comic Sans MS" charset="0"/>
              </a:rPr>
              <a:t>expression des gènes)</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chemeClr val="tx1"/>
                </a:solidFill>
                <a:latin typeface="Comic Sans MS" charset="0"/>
              </a:rPr>
              <a:t>Reconstituer l</a:t>
            </a:r>
            <a:r>
              <a:rPr lang="ja-JP" altLang="fr-FR" sz="2000" b="1">
                <a:solidFill>
                  <a:schemeClr val="tx1"/>
                </a:solidFill>
                <a:latin typeface="Comic Sans MS" charset="0"/>
              </a:rPr>
              <a:t>’</a:t>
            </a:r>
            <a:r>
              <a:rPr lang="fr-FR" sz="2000" b="1">
                <a:solidFill>
                  <a:schemeClr val="tx1"/>
                </a:solidFill>
                <a:latin typeface="Comic Sans MS" charset="0"/>
              </a:rPr>
              <a:t>histoire de l</a:t>
            </a:r>
            <a:r>
              <a:rPr lang="ja-JP" altLang="fr-FR" sz="2000" b="1">
                <a:solidFill>
                  <a:schemeClr val="tx1"/>
                </a:solidFill>
                <a:latin typeface="Comic Sans MS" charset="0"/>
              </a:rPr>
              <a:t>’</a:t>
            </a:r>
            <a:r>
              <a:rPr lang="fr-FR" sz="2000" b="1">
                <a:solidFill>
                  <a:schemeClr val="tx1"/>
                </a:solidFill>
                <a:latin typeface="Comic Sans MS" charset="0"/>
              </a:rPr>
              <a:t>humanité</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chemeClr val="tx1"/>
                </a:solidFill>
                <a:latin typeface="Comic Sans MS" charset="0"/>
              </a:rPr>
              <a:t>Identifier les maladies liées à des mutations somatiques (cancer)</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chemeClr val="tx1"/>
                </a:solidFill>
                <a:latin typeface="Comic Sans MS" charset="0"/>
              </a:rPr>
              <a:t>Evaluer la prédispositions aux maladies complexes </a:t>
            </a:r>
            <a:r>
              <a:rPr lang="fr-FR" sz="1800" b="1">
                <a:solidFill>
                  <a:schemeClr val="tx1"/>
                </a:solidFill>
                <a:latin typeface="Comic Sans MS" charset="0"/>
              </a:rPr>
              <a:t>(neurodégénératives, </a:t>
            </a:r>
          </a:p>
          <a:p>
            <a:r>
              <a:rPr lang="fr-FR" sz="1800" b="1">
                <a:solidFill>
                  <a:schemeClr val="tx1"/>
                </a:solidFill>
                <a:latin typeface="Comic Sans MS" charset="0"/>
              </a:rPr>
              <a:t>   cancer , maladies cardiovasculaires, autoimmunes,..</a:t>
            </a:r>
            <a:r>
              <a:rPr lang="fr-FR" sz="2000" b="1">
                <a:solidFill>
                  <a:schemeClr val="tx1"/>
                </a:solidFill>
                <a:latin typeface="Comic Sans MS" charset="0"/>
              </a:rPr>
              <a:t>)</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chemeClr val="tx1"/>
                </a:solidFill>
                <a:latin typeface="Comic Sans MS" charset="0"/>
              </a:rPr>
              <a:t>Identifier les maladies héréditaires</a:t>
            </a:r>
          </a:p>
        </p:txBody>
      </p:sp>
      <p:sp>
        <p:nvSpPr>
          <p:cNvPr id="3" name="Straight Connector 56337">
            <a:extLst/>
          </p:cNvPr>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950" y="188913"/>
            <a:ext cx="9577388" cy="5262562"/>
          </a:xfrm>
          <a:prstGeom prst="rect">
            <a:avLst/>
          </a:prstGeom>
          <a:noFill/>
        </p:spPr>
        <p:txBody>
          <a:bodyPr>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r>
              <a:rPr lang="fr-FR" b="1">
                <a:solidFill>
                  <a:schemeClr val="tx1"/>
                </a:solidFill>
                <a:latin typeface="Comic Sans MS" charset="0"/>
              </a:rPr>
              <a:t>         Etudier le génome humain, pourquoi faire ?</a:t>
            </a:r>
          </a:p>
          <a:p>
            <a:endParaRPr lang="fr-FR" b="1">
              <a:solidFill>
                <a:schemeClr val="tx1"/>
              </a:solidFill>
              <a:latin typeface="Comic Sans MS" charset="0"/>
            </a:endParaRPr>
          </a:p>
          <a:p>
            <a:endParaRPr lang="fr-FR" b="1">
              <a:solidFill>
                <a:schemeClr val="tx1"/>
              </a:solidFill>
              <a:latin typeface="Comic Sans MS" charset="0"/>
            </a:endParaRPr>
          </a:p>
          <a:p>
            <a:pPr>
              <a:buFont typeface="Arial" charset="0"/>
              <a:buChar char="•"/>
            </a:pPr>
            <a:endParaRPr lang="fr-FR" b="1">
              <a:solidFill>
                <a:schemeClr val="tx1"/>
              </a:solidFill>
              <a:latin typeface="Comic Sans MS" charset="0"/>
            </a:endParaRP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chemeClr val="tx1"/>
                </a:solidFill>
                <a:latin typeface="Comic Sans MS" charset="0"/>
              </a:rPr>
              <a:t>Comprendre son fonctionnement</a:t>
            </a:r>
          </a:p>
          <a:p>
            <a:r>
              <a:rPr lang="fr-FR" sz="2000" b="1">
                <a:solidFill>
                  <a:schemeClr val="tx1"/>
                </a:solidFill>
                <a:latin typeface="Comic Sans MS" charset="0"/>
              </a:rPr>
              <a:t>   (la régulation de l</a:t>
            </a:r>
            <a:r>
              <a:rPr lang="ja-JP" altLang="fr-FR" sz="2000" b="1">
                <a:solidFill>
                  <a:schemeClr val="tx1"/>
                </a:solidFill>
                <a:latin typeface="Comic Sans MS" charset="0"/>
              </a:rPr>
              <a:t>’</a:t>
            </a:r>
            <a:r>
              <a:rPr lang="fr-FR" sz="2000" b="1">
                <a:solidFill>
                  <a:schemeClr val="tx1"/>
                </a:solidFill>
                <a:latin typeface="Comic Sans MS" charset="0"/>
              </a:rPr>
              <a:t>expression des gènes)</a:t>
            </a:r>
          </a:p>
          <a:p>
            <a:pPr>
              <a:buFont typeface="Arial" charset="0"/>
              <a:buChar char="•"/>
            </a:pPr>
            <a:endParaRPr lang="fr-FR" sz="2000" b="1">
              <a:solidFill>
                <a:srgbClr val="BFBFBF"/>
              </a:solidFill>
              <a:latin typeface="Comic Sans MS" charset="0"/>
            </a:endParaRPr>
          </a:p>
          <a:p>
            <a:pPr>
              <a:buFont typeface="Arial" charset="0"/>
              <a:buChar char="•"/>
            </a:pPr>
            <a:r>
              <a:rPr lang="fr-FR" sz="2000" b="1">
                <a:solidFill>
                  <a:srgbClr val="BFBFBF"/>
                </a:solidFill>
                <a:latin typeface="Comic Sans MS" charset="0"/>
              </a:rPr>
              <a:t>Reconstituer l</a:t>
            </a:r>
            <a:r>
              <a:rPr lang="ja-JP" altLang="fr-FR" sz="2000" b="1">
                <a:solidFill>
                  <a:srgbClr val="BFBFBF"/>
                </a:solidFill>
                <a:latin typeface="Comic Sans MS" charset="0"/>
              </a:rPr>
              <a:t>’</a:t>
            </a:r>
            <a:r>
              <a:rPr lang="fr-FR" sz="2000" b="1">
                <a:solidFill>
                  <a:srgbClr val="BFBFBF"/>
                </a:solidFill>
                <a:latin typeface="Comic Sans MS" charset="0"/>
              </a:rPr>
              <a:t>histoire de l</a:t>
            </a:r>
            <a:r>
              <a:rPr lang="ja-JP" altLang="fr-FR" sz="2000" b="1">
                <a:solidFill>
                  <a:srgbClr val="BFBFBF"/>
                </a:solidFill>
                <a:latin typeface="Comic Sans MS" charset="0"/>
              </a:rPr>
              <a:t>’</a:t>
            </a:r>
            <a:r>
              <a:rPr lang="fr-FR" sz="2000" b="1">
                <a:solidFill>
                  <a:srgbClr val="BFBFBF"/>
                </a:solidFill>
                <a:latin typeface="Comic Sans MS" charset="0"/>
              </a:rPr>
              <a:t>humanité</a:t>
            </a:r>
          </a:p>
          <a:p>
            <a:pPr>
              <a:buFont typeface="Arial" charset="0"/>
              <a:buChar char="•"/>
            </a:pPr>
            <a:endParaRPr lang="fr-FR" sz="2000" b="1">
              <a:solidFill>
                <a:srgbClr val="BFBFBF"/>
              </a:solidFill>
              <a:latin typeface="Comic Sans MS" charset="0"/>
            </a:endParaRPr>
          </a:p>
          <a:p>
            <a:pPr>
              <a:buFont typeface="Arial" charset="0"/>
              <a:buChar char="•"/>
            </a:pPr>
            <a:r>
              <a:rPr lang="fr-FR" sz="2000" b="1">
                <a:solidFill>
                  <a:srgbClr val="BFBFBF"/>
                </a:solidFill>
                <a:latin typeface="Comic Sans MS" charset="0"/>
              </a:rPr>
              <a:t>Identifier les maladies liées à des mutations somatiques (cancer)</a:t>
            </a:r>
          </a:p>
          <a:p>
            <a:pPr>
              <a:buFont typeface="Arial" charset="0"/>
              <a:buChar char="•"/>
            </a:pPr>
            <a:endParaRPr lang="fr-FR" sz="2000" b="1">
              <a:solidFill>
                <a:srgbClr val="BFBFBF"/>
              </a:solidFill>
              <a:latin typeface="Comic Sans MS" charset="0"/>
            </a:endParaRPr>
          </a:p>
          <a:p>
            <a:pPr>
              <a:buFont typeface="Arial" charset="0"/>
              <a:buChar char="•"/>
            </a:pPr>
            <a:r>
              <a:rPr lang="fr-FR" sz="2000" b="1">
                <a:solidFill>
                  <a:srgbClr val="BFBFBF"/>
                </a:solidFill>
                <a:latin typeface="Comic Sans MS" charset="0"/>
              </a:rPr>
              <a:t>Evaluer la prédispositions aux maladies complexes </a:t>
            </a:r>
            <a:r>
              <a:rPr lang="fr-FR" sz="1800" b="1">
                <a:solidFill>
                  <a:srgbClr val="BFBFBF"/>
                </a:solidFill>
                <a:latin typeface="Comic Sans MS" charset="0"/>
              </a:rPr>
              <a:t>(neurodégénératives, </a:t>
            </a:r>
          </a:p>
          <a:p>
            <a:r>
              <a:rPr lang="fr-FR" sz="1800" b="1">
                <a:solidFill>
                  <a:srgbClr val="BFBFBF"/>
                </a:solidFill>
                <a:latin typeface="Comic Sans MS" charset="0"/>
              </a:rPr>
              <a:t>   cancer , maladies cardiovasculaires, autoimmunes,..</a:t>
            </a:r>
            <a:r>
              <a:rPr lang="fr-FR" sz="2000" b="1">
                <a:solidFill>
                  <a:srgbClr val="BFBFBF"/>
                </a:solidFill>
                <a:latin typeface="Comic Sans MS" charset="0"/>
              </a:rPr>
              <a:t>)</a:t>
            </a:r>
          </a:p>
          <a:p>
            <a:pPr>
              <a:buFont typeface="Arial" charset="0"/>
              <a:buChar char="•"/>
            </a:pPr>
            <a:endParaRPr lang="fr-FR" sz="2000" b="1">
              <a:solidFill>
                <a:srgbClr val="BFBFBF"/>
              </a:solidFill>
              <a:latin typeface="Comic Sans MS" charset="0"/>
            </a:endParaRPr>
          </a:p>
          <a:p>
            <a:pPr>
              <a:buFont typeface="Arial" charset="0"/>
              <a:buChar char="•"/>
            </a:pPr>
            <a:r>
              <a:rPr lang="fr-FR" sz="2000" b="1">
                <a:solidFill>
                  <a:srgbClr val="BFBFBF"/>
                </a:solidFill>
                <a:latin typeface="Comic Sans MS" charset="0"/>
              </a:rPr>
              <a:t>Identifier les maladies héréditaires</a:t>
            </a:r>
          </a:p>
        </p:txBody>
      </p:sp>
      <p:sp>
        <p:nvSpPr>
          <p:cNvPr id="3" name="Straight Connector 56337">
            <a:extLst/>
          </p:cNvPr>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1" descr="Capture d’écran 2019-03-04 à 15.37.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9038" y="1173163"/>
            <a:ext cx="676592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traight Connector 56337"/>
          <p:cNvSpPr>
            <a:spLocks noChangeShapeType="1"/>
          </p:cNvSpPr>
          <p:nvPr/>
        </p:nvSpPr>
        <p:spPr bwMode="auto">
          <a:xfrm>
            <a:off x="0" y="655638"/>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eaLnBrk="1" hangingPunct="1">
              <a:defRPr/>
            </a:pPr>
            <a:endParaRPr lang="en-US" sz="1800">
              <a:latin typeface="Arial" charset="0"/>
              <a:ea typeface="ＭＳ Ｐゴシック" charset="0"/>
              <a:cs typeface="+mn-cs"/>
            </a:endParaRPr>
          </a:p>
        </p:txBody>
      </p:sp>
      <p:sp>
        <p:nvSpPr>
          <p:cNvPr id="21508" name="Text Box 2"/>
          <p:cNvSpPr txBox="1">
            <a:spLocks noChangeArrowheads="1"/>
          </p:cNvSpPr>
          <p:nvPr/>
        </p:nvSpPr>
        <p:spPr bwMode="auto">
          <a:xfrm>
            <a:off x="346075" y="93663"/>
            <a:ext cx="84502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600" b="1" dirty="0">
                <a:latin typeface="Comic Sans MS" charset="0"/>
              </a:rPr>
              <a:t>Comprendre son fonctionnement </a:t>
            </a:r>
          </a:p>
        </p:txBody>
      </p:sp>
      <p:sp>
        <p:nvSpPr>
          <p:cNvPr id="21509" name="Rectangle 1"/>
          <p:cNvSpPr>
            <a:spLocks noChangeArrowheads="1"/>
          </p:cNvSpPr>
          <p:nvPr/>
        </p:nvSpPr>
        <p:spPr bwMode="auto">
          <a:xfrm>
            <a:off x="3563938" y="2492375"/>
            <a:ext cx="2160587" cy="360363"/>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850" y="188913"/>
            <a:ext cx="9577388" cy="5262562"/>
          </a:xfrm>
          <a:prstGeom prst="rect">
            <a:avLst/>
          </a:prstGeom>
          <a:noFill/>
        </p:spPr>
        <p:txBody>
          <a:bodyPr>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r>
              <a:rPr lang="fr-FR" b="1">
                <a:solidFill>
                  <a:schemeClr val="tx1"/>
                </a:solidFill>
                <a:latin typeface="Comic Sans MS" charset="0"/>
              </a:rPr>
              <a:t>         Etudier le génome humain, pourquoi faire ?</a:t>
            </a:r>
          </a:p>
          <a:p>
            <a:endParaRPr lang="fr-FR" b="1">
              <a:solidFill>
                <a:schemeClr val="tx1"/>
              </a:solidFill>
              <a:latin typeface="Comic Sans MS" charset="0"/>
            </a:endParaRPr>
          </a:p>
          <a:p>
            <a:endParaRPr lang="fr-FR" b="1">
              <a:solidFill>
                <a:schemeClr val="tx1"/>
              </a:solidFill>
              <a:latin typeface="Comic Sans MS" charset="0"/>
            </a:endParaRPr>
          </a:p>
          <a:p>
            <a:pPr>
              <a:buFont typeface="Arial" charset="0"/>
              <a:buChar char="•"/>
            </a:pPr>
            <a:endParaRPr lang="fr-FR" b="1">
              <a:solidFill>
                <a:schemeClr val="tx1"/>
              </a:solidFill>
              <a:latin typeface="Comic Sans MS" charset="0"/>
            </a:endParaRP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rgbClr val="D9D9D9"/>
                </a:solidFill>
                <a:latin typeface="Comic Sans MS" charset="0"/>
              </a:rPr>
              <a:t>Comprendre son fonctionnement</a:t>
            </a:r>
          </a:p>
          <a:p>
            <a:r>
              <a:rPr lang="fr-FR" sz="2000" b="1">
                <a:solidFill>
                  <a:srgbClr val="D9D9D9"/>
                </a:solidFill>
                <a:latin typeface="Comic Sans MS" charset="0"/>
              </a:rPr>
              <a:t>   (la régulation de l</a:t>
            </a:r>
            <a:r>
              <a:rPr lang="ja-JP" altLang="fr-FR" sz="2000" b="1">
                <a:solidFill>
                  <a:srgbClr val="D9D9D9"/>
                </a:solidFill>
                <a:latin typeface="Comic Sans MS" charset="0"/>
              </a:rPr>
              <a:t>’</a:t>
            </a:r>
            <a:r>
              <a:rPr lang="fr-FR" sz="2000" b="1">
                <a:solidFill>
                  <a:srgbClr val="D9D9D9"/>
                </a:solidFill>
                <a:latin typeface="Comic Sans MS" charset="0"/>
              </a:rPr>
              <a:t>expression des gènes)</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chemeClr val="tx1"/>
                </a:solidFill>
                <a:latin typeface="Comic Sans MS" charset="0"/>
              </a:rPr>
              <a:t>Reconstituer l</a:t>
            </a:r>
            <a:r>
              <a:rPr lang="ja-JP" altLang="fr-FR" sz="2000" b="1">
                <a:solidFill>
                  <a:schemeClr val="tx1"/>
                </a:solidFill>
                <a:latin typeface="Comic Sans MS" charset="0"/>
              </a:rPr>
              <a:t>’</a:t>
            </a:r>
            <a:r>
              <a:rPr lang="fr-FR" sz="2000" b="1">
                <a:solidFill>
                  <a:schemeClr val="tx1"/>
                </a:solidFill>
                <a:latin typeface="Comic Sans MS" charset="0"/>
              </a:rPr>
              <a:t>histoire de l</a:t>
            </a:r>
            <a:r>
              <a:rPr lang="ja-JP" altLang="fr-FR" sz="2000" b="1">
                <a:solidFill>
                  <a:schemeClr val="tx1"/>
                </a:solidFill>
                <a:latin typeface="Comic Sans MS" charset="0"/>
              </a:rPr>
              <a:t>’</a:t>
            </a:r>
            <a:r>
              <a:rPr lang="fr-FR" sz="2000" b="1">
                <a:solidFill>
                  <a:schemeClr val="tx1"/>
                </a:solidFill>
                <a:latin typeface="Comic Sans MS" charset="0"/>
              </a:rPr>
              <a:t>humanité</a:t>
            </a: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rgbClr val="D9D9D9"/>
                </a:solidFill>
                <a:latin typeface="Comic Sans MS" charset="0"/>
              </a:rPr>
              <a:t>Identifier les maladies liées à des mutations somatiques (cancer)</a:t>
            </a: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rgbClr val="D9D9D9"/>
                </a:solidFill>
                <a:latin typeface="Comic Sans MS" charset="0"/>
              </a:rPr>
              <a:t>Evaluer la prédispositions aux maladies complexes </a:t>
            </a:r>
            <a:r>
              <a:rPr lang="fr-FR" sz="1800" b="1">
                <a:solidFill>
                  <a:srgbClr val="D9D9D9"/>
                </a:solidFill>
                <a:latin typeface="Comic Sans MS" charset="0"/>
              </a:rPr>
              <a:t>(neurodégénératives, </a:t>
            </a:r>
          </a:p>
          <a:p>
            <a:r>
              <a:rPr lang="fr-FR" sz="1800" b="1">
                <a:solidFill>
                  <a:srgbClr val="D9D9D9"/>
                </a:solidFill>
                <a:latin typeface="Comic Sans MS" charset="0"/>
              </a:rPr>
              <a:t>   cancer , maladies cardiovasculaires, autoimmunes,..</a:t>
            </a:r>
            <a:r>
              <a:rPr lang="fr-FR" sz="2000" b="1">
                <a:solidFill>
                  <a:srgbClr val="D9D9D9"/>
                </a:solidFill>
                <a:latin typeface="Comic Sans MS" charset="0"/>
              </a:rPr>
              <a:t>)</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rgbClr val="D9D9D9"/>
                </a:solidFill>
                <a:latin typeface="Comic Sans MS" charset="0"/>
              </a:rPr>
              <a:t>Identifier les maladies héréditaires</a:t>
            </a:r>
          </a:p>
        </p:txBody>
      </p:sp>
      <p:sp>
        <p:nvSpPr>
          <p:cNvPr id="3" name="Straight Connector 56337">
            <a:extLst/>
          </p:cNvPr>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5"/>
          <p:cNvGraphicFramePr>
            <a:graphicFrameLocks noChangeAspect="1"/>
          </p:cNvGraphicFramePr>
          <p:nvPr/>
        </p:nvGraphicFramePr>
        <p:xfrm>
          <a:off x="273050" y="1196975"/>
          <a:ext cx="8870950" cy="5462588"/>
        </p:xfrm>
        <a:graphic>
          <a:graphicData uri="http://schemas.openxmlformats.org/presentationml/2006/ole">
            <mc:AlternateContent xmlns:mc="http://schemas.openxmlformats.org/markup-compatibility/2006">
              <mc:Choice xmlns:v="urn:schemas-microsoft-com:vml" Requires="v">
                <p:oleObj spid="_x0000_s23573" name="Image" r:id="rId3" imgW="11601836" imgH="7433816" progId="PhotoshopElements.Image.4">
                  <p:embed/>
                </p:oleObj>
              </mc:Choice>
              <mc:Fallback>
                <p:oleObj name="Image" r:id="rId3" imgW="11601836" imgH="7433816" progId="PhotoshopElements.Image.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362" r="2267" b="6425"/>
                      <a:stretch>
                        <a:fillRect/>
                      </a:stretch>
                    </p:blipFill>
                    <p:spPr bwMode="auto">
                      <a:xfrm>
                        <a:off x="273050" y="1196975"/>
                        <a:ext cx="8870950" cy="546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555" name="Text Box 6"/>
          <p:cNvSpPr txBox="1">
            <a:spLocks noChangeArrowheads="1"/>
          </p:cNvSpPr>
          <p:nvPr/>
        </p:nvSpPr>
        <p:spPr bwMode="auto">
          <a:xfrm>
            <a:off x="898525" y="188913"/>
            <a:ext cx="74882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lnSpc>
                <a:spcPct val="85000"/>
              </a:lnSpc>
            </a:pPr>
            <a:r>
              <a:rPr lang="fr-FR" sz="2600" b="1">
                <a:latin typeface="Comic Sans MS" charset="0"/>
              </a:rPr>
              <a:t>Les marqueurs génétiques contribuent à reconstituer l'histoire de l'humanité</a:t>
            </a:r>
          </a:p>
        </p:txBody>
      </p:sp>
      <p:sp>
        <p:nvSpPr>
          <p:cNvPr id="7" name="Straight Connector 56337">
            <a:extLst/>
          </p:cNvPr>
          <p:cNvSpPr>
            <a:spLocks noChangeShapeType="1"/>
          </p:cNvSpPr>
          <p:nvPr/>
        </p:nvSpPr>
        <p:spPr bwMode="auto">
          <a:xfrm>
            <a:off x="0" y="1052513"/>
            <a:ext cx="9144000" cy="0"/>
          </a:xfrm>
          <a:prstGeom prst="line">
            <a:avLst/>
          </a:prstGeom>
          <a:noFill/>
          <a:ln w="28575" cap="flat" cmpd="sng" algn="ctr">
            <a:solidFill>
              <a:srgbClr val="000080"/>
            </a:solidFill>
            <a:prstDash val="solid"/>
            <a:round/>
            <a:headEnd type="none" w="med" len="med"/>
            <a:tailEnd type="none" w="med" len="med"/>
          </a:ln>
          <a:effectLst>
            <a:outerShdw dist="91581" dir="2021404" algn="ctr" rotWithShape="0">
              <a:srgbClr val="3333FF">
                <a:alpha val="50000"/>
              </a:srgbClr>
            </a:outerShdw>
          </a:effectLst>
        </p:spPr>
        <p:txBody>
          <a:bodyPr/>
          <a:lstStyle/>
          <a:p>
            <a:pPr fontAlgn="auto">
              <a:spcBef>
                <a:spcPts val="0"/>
              </a:spcBef>
              <a:spcAft>
                <a:spcPts val="0"/>
              </a:spcAft>
              <a:defRPr/>
            </a:pPr>
            <a:endParaRPr lang="fr-FR" b="1" kern="0">
              <a:solidFill>
                <a:sysClr val="windowText" lastClr="000000"/>
              </a:solidFill>
              <a:latin typeface="Comic Sans MS" pitchFamily="66" charset="0"/>
              <a:ea typeface="MS PGothic" panose="020B0600070205080204" pitchFamily="34"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23825" y="115888"/>
            <a:ext cx="8923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lnSpc>
                <a:spcPct val="90000"/>
              </a:lnSpc>
            </a:pPr>
            <a:r>
              <a:rPr lang="en-US" sz="2200" b="1">
                <a:latin typeface="Comic Sans MS" charset="0"/>
              </a:rPr>
              <a:t>Brassage avec les populations humaines “archaiques”</a:t>
            </a:r>
          </a:p>
        </p:txBody>
      </p:sp>
      <p:sp>
        <p:nvSpPr>
          <p:cNvPr id="7" name="Straight Connector 56337"/>
          <p:cNvSpPr>
            <a:spLocks noChangeShapeType="1"/>
          </p:cNvSpPr>
          <p:nvPr/>
        </p:nvSpPr>
        <p:spPr bwMode="auto">
          <a:xfrm>
            <a:off x="0" y="630238"/>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sz="1800">
              <a:latin typeface="Wingdings 3" charset="0"/>
            </a:endParaRPr>
          </a:p>
        </p:txBody>
      </p:sp>
      <p:sp>
        <p:nvSpPr>
          <p:cNvPr id="4" name="Rectangle 3"/>
          <p:cNvSpPr/>
          <p:nvPr/>
        </p:nvSpPr>
        <p:spPr>
          <a:xfrm>
            <a:off x="3121025" y="1182688"/>
            <a:ext cx="781050" cy="60483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2"/>
          <p:cNvSpPr/>
          <p:nvPr/>
        </p:nvSpPr>
        <p:spPr>
          <a:xfrm>
            <a:off x="3968750" y="4549775"/>
            <a:ext cx="4578350" cy="827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4582" name="Imag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288" y="1182688"/>
            <a:ext cx="5940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ZoneTexte 2"/>
          <p:cNvSpPr txBox="1">
            <a:spLocks noChangeArrowheads="1"/>
          </p:cNvSpPr>
          <p:nvPr/>
        </p:nvSpPr>
        <p:spPr bwMode="auto">
          <a:xfrm>
            <a:off x="6291263" y="6453188"/>
            <a:ext cx="35290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en-US" sz="1000" b="1" i="1">
                <a:latin typeface="Comic Sans MS" charset="0"/>
              </a:rPr>
              <a:t>Adapté de M. Deschamps et al, 2016</a:t>
            </a:r>
          </a:p>
        </p:txBody>
      </p:sp>
      <p:sp>
        <p:nvSpPr>
          <p:cNvPr id="14345" name="ZoneTexte 1"/>
          <p:cNvSpPr txBox="1">
            <a:spLocks noChangeArrowheads="1"/>
          </p:cNvSpPr>
          <p:nvPr/>
        </p:nvSpPr>
        <p:spPr bwMode="auto">
          <a:xfrm>
            <a:off x="5276850" y="4483100"/>
            <a:ext cx="3748088" cy="738188"/>
          </a:xfrm>
          <a:prstGeom prst="rect">
            <a:avLst/>
          </a:prstGeom>
          <a:solidFill>
            <a:schemeClr val="bg1">
              <a:lumMod val="95000"/>
            </a:schemeClr>
          </a:solidFill>
          <a:ln>
            <a:noFill/>
          </a:ln>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latin typeface="Comic Sans MS" charset="0"/>
              </a:rPr>
              <a:t>Neandertal en Europe: il y a 50 000 ans</a:t>
            </a:r>
          </a:p>
          <a:p>
            <a:r>
              <a:rPr lang="fr-FR" sz="1400" b="1">
                <a:latin typeface="Comic Sans MS" charset="0"/>
              </a:rPr>
              <a:t>Denisova en Asie</a:t>
            </a:r>
          </a:p>
          <a:p>
            <a:r>
              <a:rPr lang="fr-FR" sz="1400" b="1">
                <a:latin typeface="Comic Sans MS" charset="0"/>
              </a:rPr>
              <a:t>quelques % du génome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700338" y="333375"/>
            <a:ext cx="37338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lnSpc>
                <a:spcPct val="105000"/>
              </a:lnSpc>
            </a:pPr>
            <a:r>
              <a:rPr lang="fr-FR" sz="2600" b="1">
                <a:latin typeface="Comic Sans MS" charset="0"/>
              </a:rPr>
              <a:t>Le génome évolue</a:t>
            </a:r>
          </a:p>
        </p:txBody>
      </p:sp>
      <p:sp>
        <p:nvSpPr>
          <p:cNvPr id="25603" name="Text Box 3"/>
          <p:cNvSpPr txBox="1">
            <a:spLocks noChangeArrowheads="1"/>
          </p:cNvSpPr>
          <p:nvPr/>
        </p:nvSpPr>
        <p:spPr bwMode="auto">
          <a:xfrm>
            <a:off x="5292725" y="3130550"/>
            <a:ext cx="33845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66700" algn="l"/>
              </a:tabLst>
              <a:defRPr sz="3200">
                <a:solidFill>
                  <a:schemeClr val="tx1"/>
                </a:solidFill>
                <a:latin typeface="Times" charset="0"/>
                <a:ea typeface="MS PGothic" charset="0"/>
                <a:cs typeface="MS PGothic" charset="0"/>
              </a:defRPr>
            </a:lvl1pPr>
            <a:lvl2pPr>
              <a:tabLst>
                <a:tab pos="266700" algn="l"/>
              </a:tabLst>
              <a:defRPr sz="2800">
                <a:solidFill>
                  <a:schemeClr val="tx1"/>
                </a:solidFill>
                <a:latin typeface="Times" charset="0"/>
                <a:ea typeface="MS PGothic" charset="0"/>
                <a:cs typeface="MS PGothic" charset="0"/>
              </a:defRPr>
            </a:lvl2pPr>
            <a:lvl3pPr>
              <a:tabLst>
                <a:tab pos="266700" algn="l"/>
              </a:tabLst>
              <a:defRPr sz="2400">
                <a:solidFill>
                  <a:schemeClr val="tx1"/>
                </a:solidFill>
                <a:latin typeface="Times" charset="0"/>
                <a:ea typeface="MS PGothic" charset="0"/>
                <a:cs typeface="MS PGothic" charset="0"/>
              </a:defRPr>
            </a:lvl3pPr>
            <a:lvl4pPr>
              <a:tabLst>
                <a:tab pos="266700" algn="l"/>
              </a:tabLst>
              <a:defRPr sz="2000">
                <a:solidFill>
                  <a:schemeClr val="tx1"/>
                </a:solidFill>
                <a:latin typeface="Times" charset="0"/>
                <a:ea typeface="MS PGothic" charset="0"/>
                <a:cs typeface="MS PGothic" charset="0"/>
              </a:defRPr>
            </a:lvl4pPr>
            <a:lvl5pPr>
              <a:tabLst>
                <a:tab pos="266700" algn="l"/>
              </a:tabLst>
              <a:defRPr sz="2000">
                <a:solidFill>
                  <a:schemeClr val="tx1"/>
                </a:solidFill>
                <a:latin typeface="Times" charset="0"/>
                <a:ea typeface="MS PGothic" charset="0"/>
                <a:cs typeface="MS PGothic" charset="0"/>
              </a:defRPr>
            </a:lvl5pPr>
            <a:lvl6pPr eaLnBrk="0" hangingPunct="0">
              <a:tabLst>
                <a:tab pos="266700" algn="l"/>
              </a:tabLst>
              <a:defRPr sz="2000">
                <a:solidFill>
                  <a:schemeClr val="tx1"/>
                </a:solidFill>
                <a:latin typeface="Times" charset="0"/>
                <a:ea typeface="MS PGothic" charset="0"/>
                <a:cs typeface="MS PGothic" charset="0"/>
              </a:defRPr>
            </a:lvl6pPr>
            <a:lvl7pPr eaLnBrk="0" hangingPunct="0">
              <a:tabLst>
                <a:tab pos="266700" algn="l"/>
              </a:tabLst>
              <a:defRPr sz="2000">
                <a:solidFill>
                  <a:schemeClr val="tx1"/>
                </a:solidFill>
                <a:latin typeface="Times" charset="0"/>
                <a:ea typeface="MS PGothic" charset="0"/>
                <a:cs typeface="MS PGothic" charset="0"/>
              </a:defRPr>
            </a:lvl7pPr>
            <a:lvl8pPr eaLnBrk="0" hangingPunct="0">
              <a:tabLst>
                <a:tab pos="266700" algn="l"/>
              </a:tabLst>
              <a:defRPr sz="2000">
                <a:solidFill>
                  <a:schemeClr val="tx1"/>
                </a:solidFill>
                <a:latin typeface="Times" charset="0"/>
                <a:ea typeface="MS PGothic" charset="0"/>
                <a:cs typeface="MS PGothic" charset="0"/>
              </a:defRPr>
            </a:lvl8pPr>
            <a:lvl9pPr eaLnBrk="0" hangingPunct="0">
              <a:tabLst>
                <a:tab pos="266700" algn="l"/>
              </a:tabLst>
              <a:defRPr sz="2000">
                <a:solidFill>
                  <a:schemeClr val="tx1"/>
                </a:solidFill>
                <a:latin typeface="Times" charset="0"/>
                <a:ea typeface="MS PGothic" charset="0"/>
                <a:cs typeface="MS PGothic" charset="0"/>
              </a:defRPr>
            </a:lvl9pPr>
          </a:lstStyle>
          <a:p>
            <a:pPr eaLnBrk="1" hangingPunct="1">
              <a:lnSpc>
                <a:spcPct val="150000"/>
              </a:lnSpc>
              <a:buClr>
                <a:schemeClr val="accent2"/>
              </a:buClr>
            </a:pPr>
            <a:r>
              <a:rPr lang="en-US" sz="2000" b="1">
                <a:latin typeface="Comic Sans MS" charset="0"/>
                <a:sym typeface="Wingdings 3" charset="0"/>
              </a:rPr>
              <a:t> </a:t>
            </a:r>
            <a:r>
              <a:rPr lang="fr-FR" sz="2400" b="1">
                <a:latin typeface="Comic Sans MS" charset="0"/>
              </a:rPr>
              <a:t>Mutations/sélection </a:t>
            </a:r>
          </a:p>
        </p:txBody>
      </p:sp>
      <p:pic>
        <p:nvPicPr>
          <p:cNvPr id="25604" name="Picture 5" descr="Ad%20Darwin-ape"/>
          <p:cNvPicPr>
            <a:picLocks noChangeAspect="1" noChangeArrowheads="1"/>
          </p:cNvPicPr>
          <p:nvPr/>
        </p:nvPicPr>
        <p:blipFill>
          <a:blip r:embed="rId2">
            <a:extLst>
              <a:ext uri="{28A0092B-C50C-407E-A947-70E740481C1C}">
                <a14:useLocalDpi xmlns:a14="http://schemas.microsoft.com/office/drawing/2010/main" val="0"/>
              </a:ext>
            </a:extLst>
          </a:blip>
          <a:srcRect l="2756" t="35799" r="43393" b="10587"/>
          <a:stretch>
            <a:fillRect/>
          </a:stretch>
        </p:blipFill>
        <p:spPr bwMode="auto">
          <a:xfrm>
            <a:off x="900113" y="1700213"/>
            <a:ext cx="309562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Arc 9"/>
          <p:cNvSpPr>
            <a:spLocks/>
          </p:cNvSpPr>
          <p:nvPr/>
        </p:nvSpPr>
        <p:spPr bwMode="auto">
          <a:xfrm rot="10800000">
            <a:off x="3108325" y="5665788"/>
            <a:ext cx="2770188" cy="642937"/>
          </a:xfrm>
          <a:custGeom>
            <a:avLst/>
            <a:gdLst>
              <a:gd name="T0" fmla="*/ 0 w 40059"/>
              <a:gd name="T1" fmla="*/ 2147483646 h 21600"/>
              <a:gd name="T2" fmla="*/ 2147483646 w 40059"/>
              <a:gd name="T3" fmla="*/ 2147483646 h 21600"/>
              <a:gd name="T4" fmla="*/ 2147483646 w 40059"/>
              <a:gd name="T5" fmla="*/ 2147483646 h 21600"/>
              <a:gd name="T6" fmla="*/ 0 60000 65536"/>
              <a:gd name="T7" fmla="*/ 0 60000 65536"/>
              <a:gd name="T8" fmla="*/ 0 60000 65536"/>
              <a:gd name="T9" fmla="*/ 0 w 40059"/>
              <a:gd name="T10" fmla="*/ 0 h 21600"/>
              <a:gd name="T11" fmla="*/ 40059 w 40059"/>
              <a:gd name="T12" fmla="*/ 21600 h 21600"/>
            </a:gdLst>
            <a:ahLst/>
            <a:cxnLst>
              <a:cxn ang="T6">
                <a:pos x="T0" y="T1"/>
              </a:cxn>
              <a:cxn ang="T7">
                <a:pos x="T2" y="T3"/>
              </a:cxn>
              <a:cxn ang="T8">
                <a:pos x="T4" y="T5"/>
              </a:cxn>
            </a:cxnLst>
            <a:rect l="T9" t="T10" r="T11" b="T12"/>
            <a:pathLst>
              <a:path w="40059" h="21600" fill="none" extrusionOk="0">
                <a:moveTo>
                  <a:pt x="0" y="13837"/>
                </a:moveTo>
                <a:cubicBezTo>
                  <a:pt x="3211" y="5500"/>
                  <a:pt x="11223" y="-1"/>
                  <a:pt x="20157" y="0"/>
                </a:cubicBezTo>
                <a:cubicBezTo>
                  <a:pt x="28842" y="0"/>
                  <a:pt x="36683" y="5202"/>
                  <a:pt x="40058" y="13205"/>
                </a:cubicBezTo>
              </a:path>
              <a:path w="40059" h="21600" stroke="0" extrusionOk="0">
                <a:moveTo>
                  <a:pt x="0" y="13837"/>
                </a:moveTo>
                <a:cubicBezTo>
                  <a:pt x="3211" y="5500"/>
                  <a:pt x="11223" y="-1"/>
                  <a:pt x="20157" y="0"/>
                </a:cubicBezTo>
                <a:cubicBezTo>
                  <a:pt x="28842" y="0"/>
                  <a:pt x="36683" y="5202"/>
                  <a:pt x="40058" y="13205"/>
                </a:cubicBezTo>
                <a:lnTo>
                  <a:pt x="20157" y="21600"/>
                </a:lnTo>
                <a:lnTo>
                  <a:pt x="0" y="13837"/>
                </a:lnTo>
                <a:close/>
              </a:path>
            </a:pathLst>
          </a:custGeom>
          <a:noFill/>
          <a:ln w="38100">
            <a:solidFill>
              <a:schemeClr val="accent2"/>
            </a:solidFill>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06" name="Text Box 10"/>
          <p:cNvSpPr txBox="1">
            <a:spLocks noChangeArrowheads="1"/>
          </p:cNvSpPr>
          <p:nvPr/>
        </p:nvSpPr>
        <p:spPr bwMode="auto">
          <a:xfrm>
            <a:off x="1042988" y="5516563"/>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Bef>
                <a:spcPct val="50000"/>
              </a:spcBef>
            </a:pPr>
            <a:r>
              <a:rPr lang="fr-FR" sz="2400" b="1">
                <a:solidFill>
                  <a:srgbClr val="FF0000"/>
                </a:solidFill>
                <a:latin typeface="Comic Sans MS" charset="0"/>
              </a:rPr>
              <a:t>Darwin</a:t>
            </a:r>
          </a:p>
        </p:txBody>
      </p:sp>
      <p:sp>
        <p:nvSpPr>
          <p:cNvPr id="7" name="Straight Connector 56337">
            <a:extLst/>
          </p:cNvPr>
          <p:cNvSpPr>
            <a:spLocks noChangeShapeType="1"/>
          </p:cNvSpPr>
          <p:nvPr/>
        </p:nvSpPr>
        <p:spPr bwMode="auto">
          <a:xfrm>
            <a:off x="0" y="1052513"/>
            <a:ext cx="9144000" cy="0"/>
          </a:xfrm>
          <a:prstGeom prst="line">
            <a:avLst/>
          </a:prstGeom>
          <a:noFill/>
          <a:ln w="28575" cap="flat" cmpd="sng" algn="ctr">
            <a:solidFill>
              <a:srgbClr val="000080"/>
            </a:solidFill>
            <a:prstDash val="solid"/>
            <a:round/>
            <a:headEnd type="none" w="med" len="med"/>
            <a:tailEnd type="none" w="med" len="med"/>
          </a:ln>
          <a:effectLst>
            <a:outerShdw dist="91581" dir="2021404" algn="ctr" rotWithShape="0">
              <a:srgbClr val="3333FF">
                <a:alpha val="50000"/>
              </a:srgbClr>
            </a:outerShdw>
          </a:effectLst>
        </p:spPr>
        <p:txBody>
          <a:bodyPr/>
          <a:lstStyle/>
          <a:p>
            <a:pPr fontAlgn="auto">
              <a:spcBef>
                <a:spcPts val="0"/>
              </a:spcBef>
              <a:spcAft>
                <a:spcPts val="0"/>
              </a:spcAft>
              <a:defRPr/>
            </a:pPr>
            <a:endParaRPr lang="fr-FR" b="1" kern="0">
              <a:solidFill>
                <a:sysClr val="windowText" lastClr="000000"/>
              </a:solidFill>
              <a:latin typeface="Comic Sans MS" pitchFamily="66" charset="0"/>
              <a:ea typeface="MS PGothic" panose="020B0600070205080204" pitchFamily="34"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7DD813-FC3D-49F6-A02B-A18C4FF9AD90}"/>
              </a:ext>
            </a:extLst>
          </p:cNvPr>
          <p:cNvSpPr>
            <a:spLocks noGrp="1"/>
          </p:cNvSpPr>
          <p:nvPr>
            <p:ph type="ctrTitle"/>
          </p:nvPr>
        </p:nvSpPr>
        <p:spPr>
          <a:xfrm>
            <a:off x="683568" y="2132856"/>
            <a:ext cx="7776864" cy="4248471"/>
          </a:xfrm>
        </p:spPr>
        <p:txBody>
          <a:bodyPr vert="horz" wrap="square" lIns="68580" tIns="34290" rIns="68580" bIns="34290" numCol="1" rtlCol="0" anchor="ctr" anchorCtr="0" compatLnSpc="1">
            <a:prstTxWarp prst="textNoShape">
              <a:avLst/>
            </a:prstTxWarp>
            <a:noAutofit/>
          </a:bodyPr>
          <a:lstStyle/>
          <a:p>
            <a:pPr>
              <a:spcAft>
                <a:spcPts val="1200"/>
              </a:spcAft>
            </a:pPr>
            <a:r>
              <a:rPr lang="fr-BE" sz="2000" dirty="0">
                <a:latin typeface="Times New Roman" panose="02020603050405020304" pitchFamily="18" charset="0"/>
                <a:cs typeface="Times New Roman" panose="02020603050405020304" pitchFamily="18" charset="0"/>
              </a:rPr>
              <a:t>La </a:t>
            </a:r>
            <a:r>
              <a:rPr lang="fr-BE" sz="2000" b="1" dirty="0">
                <a:latin typeface="Times New Roman" panose="02020603050405020304" pitchFamily="18" charset="0"/>
                <a:cs typeface="Times New Roman" panose="02020603050405020304" pitchFamily="18" charset="0"/>
              </a:rPr>
              <a:t>Fondation 101 Génomes </a:t>
            </a:r>
            <a:r>
              <a:rPr lang="fr-BE" sz="2000" dirty="0">
                <a:latin typeface="Times New Roman" panose="02020603050405020304" pitchFamily="18" charset="0"/>
                <a:cs typeface="Times New Roman" panose="02020603050405020304" pitchFamily="18" charset="0"/>
              </a:rPr>
              <a:t>a pour objectif de </a:t>
            </a:r>
            <a:r>
              <a:rPr lang="fr-BE" sz="2000" b="1" dirty="0">
                <a:latin typeface="Times New Roman" panose="02020603050405020304" pitchFamily="18" charset="0"/>
                <a:cs typeface="Times New Roman" panose="02020603050405020304" pitchFamily="18" charset="0"/>
              </a:rPr>
              <a:t>faire avancer la recherche de 10 ans</a:t>
            </a:r>
            <a:r>
              <a:rPr lang="fr-BE" sz="2000" dirty="0">
                <a:latin typeface="Times New Roman" panose="02020603050405020304" pitchFamily="18" charset="0"/>
                <a:cs typeface="Times New Roman" panose="02020603050405020304" pitchFamily="18" charset="0"/>
              </a:rPr>
              <a:t> en créant une </a:t>
            </a:r>
            <a:r>
              <a:rPr lang="fr-BE" sz="2000" b="1" dirty="0">
                <a:latin typeface="Times New Roman" panose="02020603050405020304" pitchFamily="18" charset="0"/>
                <a:cs typeface="Times New Roman" panose="02020603050405020304" pitchFamily="18" charset="0"/>
              </a:rPr>
              <a:t>base de données inédite</a:t>
            </a:r>
            <a:r>
              <a:rPr lang="fr-BE" sz="2000" dirty="0">
                <a:latin typeface="Times New Roman" panose="02020603050405020304" pitchFamily="18" charset="0"/>
                <a:cs typeface="Times New Roman" panose="02020603050405020304" pitchFamily="18" charset="0"/>
              </a:rPr>
              <a:t> qui permettra </a:t>
            </a:r>
            <a:r>
              <a:rPr lang="fr-BE" sz="2000" b="1" dirty="0">
                <a:latin typeface="Times New Roman" panose="02020603050405020304" pitchFamily="18" charset="0"/>
                <a:cs typeface="Times New Roman" panose="02020603050405020304" pitchFamily="18" charset="0"/>
              </a:rPr>
              <a:t>d’apprivoiser le génome</a:t>
            </a:r>
            <a:r>
              <a:rPr lang="fr-BE" sz="2000" dirty="0">
                <a:latin typeface="Times New Roman" panose="02020603050405020304" pitchFamily="18" charset="0"/>
                <a:cs typeface="Times New Roman" panose="02020603050405020304" pitchFamily="18" charset="0"/>
              </a:rPr>
              <a:t> pour mieux comprendre et pour mieux soigner les </a:t>
            </a:r>
            <a:r>
              <a:rPr lang="fr-BE" sz="2000" b="1" dirty="0">
                <a:latin typeface="Times New Roman" panose="02020603050405020304" pitchFamily="18" charset="0"/>
                <a:cs typeface="Times New Roman" panose="02020603050405020304" pitchFamily="18" charset="0"/>
              </a:rPr>
              <a:t>maladies rares qui touchent les enfants</a:t>
            </a:r>
            <a:r>
              <a:rPr lang="fr-BE" sz="2000" dirty="0">
                <a:latin typeface="Times New Roman" panose="02020603050405020304" pitchFamily="18" charset="0"/>
                <a:cs typeface="Times New Roman" panose="02020603050405020304" pitchFamily="18" charset="0"/>
              </a:rPr>
              <a:t>.</a:t>
            </a:r>
            <a:br>
              <a:rPr lang="fr-BE" sz="2000" dirty="0">
                <a:latin typeface="Times New Roman" panose="02020603050405020304" pitchFamily="18" charset="0"/>
                <a:cs typeface="Times New Roman" panose="02020603050405020304" pitchFamily="18" charset="0"/>
              </a:rPr>
            </a:br>
            <a:r>
              <a:rPr lang="fr-BE" sz="2000" dirty="0">
                <a:latin typeface="Times New Roman" panose="02020603050405020304" pitchFamily="18" charset="0"/>
                <a:cs typeface="Times New Roman" panose="02020603050405020304" pitchFamily="18" charset="0"/>
              </a:rPr>
              <a:t/>
            </a:r>
            <a:br>
              <a:rPr lang="fr-BE" sz="2000" dirty="0">
                <a:latin typeface="Times New Roman" panose="02020603050405020304" pitchFamily="18" charset="0"/>
                <a:cs typeface="Times New Roman" panose="02020603050405020304" pitchFamily="18" charset="0"/>
              </a:rPr>
            </a:br>
            <a:r>
              <a:rPr lang="fr-BE" sz="2000" dirty="0">
                <a:latin typeface="Times New Roman" panose="02020603050405020304" pitchFamily="18" charset="0"/>
                <a:cs typeface="Times New Roman" panose="02020603050405020304" pitchFamily="18" charset="0"/>
              </a:rPr>
              <a:t>Le projet pilote de la Fondation est le </a:t>
            </a:r>
            <a:r>
              <a:rPr lang="fr-BE" sz="2000" b="1" dirty="0">
                <a:latin typeface="Times New Roman" panose="02020603050405020304" pitchFamily="18" charset="0"/>
                <a:cs typeface="Times New Roman" panose="02020603050405020304" pitchFamily="18" charset="0"/>
              </a:rPr>
              <a:t>Projet 101 Génomes</a:t>
            </a:r>
            <a:r>
              <a:rPr lang="fr-BE" sz="2000" dirty="0">
                <a:latin typeface="Times New Roman" panose="02020603050405020304" pitchFamily="18" charset="0"/>
                <a:cs typeface="Times New Roman" panose="02020603050405020304" pitchFamily="18" charset="0"/>
              </a:rPr>
              <a:t> dédié au </a:t>
            </a:r>
            <a:r>
              <a:rPr lang="fr-BE" sz="2000" b="1" dirty="0">
                <a:latin typeface="Times New Roman" panose="02020603050405020304" pitchFamily="18" charset="0"/>
                <a:cs typeface="Times New Roman" panose="02020603050405020304" pitchFamily="18" charset="0"/>
              </a:rPr>
              <a:t>syndrome de Marfan</a:t>
            </a:r>
            <a:r>
              <a:rPr lang="fr-BE" sz="2000" dirty="0">
                <a:latin typeface="Times New Roman" panose="02020603050405020304" pitchFamily="18" charset="0"/>
                <a:cs typeface="Times New Roman" panose="02020603050405020304" pitchFamily="18" charset="0"/>
              </a:rPr>
              <a:t>. Par la suite, d’autres projets dédiés à d’autres maladies rares pourront être mis en place.</a:t>
            </a:r>
            <a:br>
              <a:rPr lang="fr-BE" sz="2000" dirty="0">
                <a:latin typeface="Times New Roman" panose="02020603050405020304" pitchFamily="18" charset="0"/>
                <a:cs typeface="Times New Roman" panose="02020603050405020304" pitchFamily="18" charset="0"/>
              </a:rPr>
            </a:br>
            <a:r>
              <a:rPr lang="fr-BE" sz="2000" dirty="0">
                <a:latin typeface="Times New Roman" panose="02020603050405020304" pitchFamily="18" charset="0"/>
                <a:cs typeface="Times New Roman" panose="02020603050405020304" pitchFamily="18" charset="0"/>
              </a:rPr>
              <a:t/>
            </a:r>
            <a:br>
              <a:rPr lang="fr-BE" sz="2000" dirty="0">
                <a:latin typeface="Times New Roman" panose="02020603050405020304" pitchFamily="18" charset="0"/>
                <a:cs typeface="Times New Roman" panose="02020603050405020304" pitchFamily="18" charset="0"/>
              </a:rPr>
            </a:br>
            <a:r>
              <a:rPr lang="fr-BE" sz="2000" dirty="0">
                <a:latin typeface="Times New Roman" panose="02020603050405020304" pitchFamily="18" charset="0"/>
                <a:cs typeface="Times New Roman" panose="02020603050405020304" pitchFamily="18" charset="0"/>
              </a:rPr>
              <a:t>La </a:t>
            </a:r>
            <a:r>
              <a:rPr lang="fr-BE" sz="2000" b="1" dirty="0">
                <a:latin typeface="Times New Roman" panose="02020603050405020304" pitchFamily="18" charset="0"/>
                <a:cs typeface="Times New Roman" panose="02020603050405020304" pitchFamily="18" charset="0"/>
              </a:rPr>
              <a:t>Fondation Roi Baudouin </a:t>
            </a:r>
            <a:r>
              <a:rPr lang="fr-BE" sz="2000" dirty="0">
                <a:latin typeface="Times New Roman" panose="02020603050405020304" pitchFamily="18" charset="0"/>
                <a:cs typeface="Times New Roman" panose="02020603050405020304" pitchFamily="18" charset="0"/>
              </a:rPr>
              <a:t>recueille les donations destinées </a:t>
            </a:r>
            <a:br>
              <a:rPr lang="fr-BE" sz="2000" dirty="0">
                <a:latin typeface="Times New Roman" panose="02020603050405020304" pitchFamily="18" charset="0"/>
                <a:cs typeface="Times New Roman" panose="02020603050405020304" pitchFamily="18" charset="0"/>
              </a:rPr>
            </a:br>
            <a:r>
              <a:rPr lang="fr-BE" sz="2000" dirty="0">
                <a:latin typeface="Times New Roman" panose="02020603050405020304" pitchFamily="18" charset="0"/>
                <a:cs typeface="Times New Roman" panose="02020603050405020304" pitchFamily="18" charset="0"/>
              </a:rPr>
              <a:t>à soutenir cette initiative.</a:t>
            </a:r>
            <a:br>
              <a:rPr lang="fr-BE" sz="2000" dirty="0">
                <a:latin typeface="Times New Roman" panose="02020603050405020304" pitchFamily="18" charset="0"/>
                <a:cs typeface="Times New Roman" panose="02020603050405020304" pitchFamily="18" charset="0"/>
              </a:rPr>
            </a:br>
            <a:r>
              <a:rPr lang="fr-BE" sz="2000" dirty="0">
                <a:latin typeface="Times New Roman" panose="02020603050405020304" pitchFamily="18" charset="0"/>
                <a:cs typeface="Times New Roman" panose="02020603050405020304" pitchFamily="18" charset="0"/>
              </a:rPr>
              <a:t/>
            </a:r>
            <a:br>
              <a:rPr lang="fr-BE" sz="2000" dirty="0">
                <a:latin typeface="Times New Roman" panose="02020603050405020304" pitchFamily="18" charset="0"/>
                <a:cs typeface="Times New Roman" panose="02020603050405020304" pitchFamily="18" charset="0"/>
              </a:rPr>
            </a:br>
            <a:r>
              <a:rPr lang="fr-BE" sz="2000" b="1" u="sng"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www.f101g.org</a:t>
            </a:r>
            <a:r>
              <a:rPr lang="fr-BE" sz="2000" dirty="0">
                <a:latin typeface="Times New Roman" panose="02020603050405020304" pitchFamily="18" charset="0"/>
                <a:cs typeface="Times New Roman" panose="02020603050405020304" pitchFamily="18" charset="0"/>
              </a:rPr>
              <a:t/>
            </a:r>
            <a:br>
              <a:rPr lang="fr-BE" sz="2000" dirty="0">
                <a:latin typeface="Times New Roman" panose="02020603050405020304" pitchFamily="18" charset="0"/>
                <a:cs typeface="Times New Roman" panose="02020603050405020304" pitchFamily="18" charset="0"/>
              </a:rPr>
            </a:br>
            <a:endParaRPr lang="fr-FR" sz="2000" kern="1200"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54C755C3-7294-4FF2-9B16-FC46EE11480C}"/>
              </a:ext>
            </a:extLst>
          </p:cNvPr>
          <p:cNvPicPr>
            <a:picLocks noChangeAspect="1"/>
          </p:cNvPicPr>
          <p:nvPr/>
        </p:nvPicPr>
        <p:blipFill>
          <a:blip r:embed="rId4"/>
          <a:stretch>
            <a:fillRect/>
          </a:stretch>
        </p:blipFill>
        <p:spPr>
          <a:xfrm>
            <a:off x="1547664" y="620689"/>
            <a:ext cx="6048672" cy="1315585"/>
          </a:xfrm>
          <a:prstGeom prst="rect">
            <a:avLst/>
          </a:prstGeom>
        </p:spPr>
      </p:pic>
      <p:sp>
        <p:nvSpPr>
          <p:cNvPr id="5" name="Slide Number Placeholder 4">
            <a:extLst>
              <a:ext uri="{FF2B5EF4-FFF2-40B4-BE49-F238E27FC236}">
                <a16:creationId xmlns:a16="http://schemas.microsoft.com/office/drawing/2014/main" xmlns="" id="{1B7D6FDD-24C2-4F2E-879A-69DD758C2527}"/>
              </a:ext>
            </a:extLst>
          </p:cNvPr>
          <p:cNvSpPr>
            <a:spLocks noGrp="1"/>
          </p:cNvSpPr>
          <p:nvPr>
            <p:ph type="sldNum" sz="quarter" idx="12"/>
          </p:nvPr>
        </p:nvSpPr>
        <p:spPr>
          <a:xfrm>
            <a:off x="6457950" y="5624513"/>
            <a:ext cx="2057400" cy="273844"/>
          </a:xfrm>
        </p:spPr>
        <p:txBody>
          <a:bodyPr vert="horz" wrap="square" lIns="68580" tIns="34290" rIns="68580" bIns="34290" numCol="1" rtlCol="0" anchor="t" anchorCtr="0" compatLnSpc="1">
            <a:prstTxWarp prst="textNoShape">
              <a:avLst/>
            </a:prstTxWarp>
            <a:normAutofit lnSpcReduction="10000"/>
          </a:bodyPr>
          <a:lstStyle/>
          <a:p>
            <a:pPr defTabSz="685800">
              <a:spcAft>
                <a:spcPts val="450"/>
              </a:spcAft>
            </a:pPr>
            <a:fld id="{D7605DBA-79B4-4DED-AB7C-365C69E8637C}" type="slidenum">
              <a:rPr lang="en-US">
                <a:solidFill>
                  <a:srgbClr val="FFFFFF">
                    <a:alpha val="60000"/>
                  </a:srgbClr>
                </a:solidFill>
              </a:rPr>
              <a:pPr defTabSz="685800">
                <a:spcAft>
                  <a:spcPts val="450"/>
                </a:spcAft>
              </a:pPr>
              <a:t>2</a:t>
            </a:fld>
            <a:endParaRPr lang="en-US" dirty="0">
              <a:solidFill>
                <a:srgbClr val="FFFFFF">
                  <a:alpha val="60000"/>
                </a:srgbClr>
              </a:solidFill>
            </a:endParaRPr>
          </a:p>
        </p:txBody>
      </p:sp>
    </p:spTree>
    <p:extLst>
      <p:ext uri="{BB962C8B-B14F-4D97-AF65-F5344CB8AC3E}">
        <p14:creationId xmlns:p14="http://schemas.microsoft.com/office/powerpoint/2010/main" val="3062493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l="1067" t="1057" r="1392" b="1276"/>
          <a:stretch>
            <a:fillRect/>
          </a:stretch>
        </p:blipFill>
        <p:spPr bwMode="auto">
          <a:xfrm>
            <a:off x="1763713" y="2266013"/>
            <a:ext cx="5545137" cy="3570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2029" t="39484" r="51990" b="21033"/>
          <a:stretch>
            <a:fillRect/>
          </a:stretch>
        </p:blipFill>
        <p:spPr bwMode="auto">
          <a:xfrm>
            <a:off x="4860032" y="1873413"/>
            <a:ext cx="4032250" cy="288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l="986" t="12628" r="7854"/>
          <a:stretch>
            <a:fillRect/>
          </a:stretch>
        </p:blipFill>
        <p:spPr bwMode="auto">
          <a:xfrm>
            <a:off x="1547813" y="333375"/>
            <a:ext cx="5976937" cy="1495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xmlns="" id="{20784AFB-4583-491B-A791-1892A5F409F9}"/>
              </a:ext>
            </a:extLst>
          </p:cNvPr>
          <p:cNvSpPr txBox="1"/>
          <p:nvPr/>
        </p:nvSpPr>
        <p:spPr>
          <a:xfrm>
            <a:off x="107504" y="6021288"/>
            <a:ext cx="9090950" cy="646331"/>
          </a:xfrm>
          <a:prstGeom prst="rect">
            <a:avLst/>
          </a:prstGeom>
          <a:noFill/>
        </p:spPr>
        <p:txBody>
          <a:bodyPr wrap="none" rtlCol="0">
            <a:spAutoFit/>
          </a:bodyPr>
          <a:lstStyle/>
          <a:p>
            <a:r>
              <a:rPr lang="fr-FR" sz="1800" b="1" dirty="0">
                <a:latin typeface="Comic Sans MS" panose="030F0702030302020204" pitchFamily="66" charset="0"/>
              </a:rPr>
              <a:t>Avantage sélectif apporté par la possibilité de digérer le lactose à </a:t>
            </a:r>
            <a:r>
              <a:rPr lang="fr-FR" sz="1800" b="1" dirty="0" err="1">
                <a:latin typeface="Comic Sans MS" panose="030F0702030302020204" pitchFamily="66" charset="0"/>
              </a:rPr>
              <a:t>l’age</a:t>
            </a:r>
            <a:r>
              <a:rPr lang="fr-FR" sz="1800" b="1" dirty="0">
                <a:latin typeface="Comic Sans MS" panose="030F0702030302020204" pitchFamily="66" charset="0"/>
              </a:rPr>
              <a:t> adulte</a:t>
            </a:r>
          </a:p>
          <a:p>
            <a:r>
              <a:rPr lang="fr-FR" sz="1800" b="1" dirty="0">
                <a:latin typeface="Comic Sans MS" panose="030F0702030302020204" pitchFamily="66" charset="0"/>
              </a:rPr>
              <a:t>au moment du développement de l’</a:t>
            </a:r>
            <a:r>
              <a:rPr lang="fr-FR" sz="1800" b="1" dirty="0" err="1">
                <a:latin typeface="Comic Sans MS" panose="030F0702030302020204" pitchFamily="66" charset="0"/>
              </a:rPr>
              <a:t>élvage</a:t>
            </a:r>
            <a:r>
              <a:rPr lang="fr-FR" sz="1800" b="1" dirty="0">
                <a:latin typeface="Comic Sans MS" panose="030F0702030302020204" pitchFamily="66" charset="0"/>
              </a:rPr>
              <a:t> il y a 8-10 000 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950" y="188913"/>
            <a:ext cx="9577388" cy="5262562"/>
          </a:xfrm>
          <a:prstGeom prst="rect">
            <a:avLst/>
          </a:prstGeom>
          <a:noFill/>
        </p:spPr>
        <p:txBody>
          <a:bodyPr>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r>
              <a:rPr lang="fr-FR" b="1">
                <a:solidFill>
                  <a:schemeClr val="tx1"/>
                </a:solidFill>
                <a:latin typeface="Comic Sans MS" charset="0"/>
              </a:rPr>
              <a:t>         Etudier le génome humain, pourquoi faire ?</a:t>
            </a:r>
          </a:p>
          <a:p>
            <a:endParaRPr lang="fr-FR" b="1">
              <a:solidFill>
                <a:schemeClr val="tx1"/>
              </a:solidFill>
              <a:latin typeface="Comic Sans MS" charset="0"/>
            </a:endParaRPr>
          </a:p>
          <a:p>
            <a:endParaRPr lang="fr-FR" b="1">
              <a:solidFill>
                <a:schemeClr val="tx1"/>
              </a:solidFill>
              <a:latin typeface="Comic Sans MS" charset="0"/>
            </a:endParaRPr>
          </a:p>
          <a:p>
            <a:pPr>
              <a:buFont typeface="Arial" charset="0"/>
              <a:buChar char="•"/>
            </a:pPr>
            <a:endParaRPr lang="fr-FR" b="1">
              <a:solidFill>
                <a:schemeClr val="tx1"/>
              </a:solidFill>
              <a:latin typeface="Comic Sans MS" charset="0"/>
            </a:endParaRP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rgbClr val="D9D9D9"/>
                </a:solidFill>
                <a:latin typeface="Comic Sans MS" charset="0"/>
              </a:rPr>
              <a:t>Comprendre son fonctionnement</a:t>
            </a:r>
          </a:p>
          <a:p>
            <a:r>
              <a:rPr lang="fr-FR" sz="2000" b="1">
                <a:solidFill>
                  <a:srgbClr val="D9D9D9"/>
                </a:solidFill>
                <a:latin typeface="Comic Sans MS" charset="0"/>
              </a:rPr>
              <a:t>   (la régulation de l</a:t>
            </a:r>
            <a:r>
              <a:rPr lang="ja-JP" altLang="fr-FR" sz="2000" b="1">
                <a:solidFill>
                  <a:srgbClr val="D9D9D9"/>
                </a:solidFill>
                <a:latin typeface="Comic Sans MS" charset="0"/>
              </a:rPr>
              <a:t>’</a:t>
            </a:r>
            <a:r>
              <a:rPr lang="fr-FR" sz="2000" b="1">
                <a:solidFill>
                  <a:srgbClr val="D9D9D9"/>
                </a:solidFill>
                <a:latin typeface="Comic Sans MS" charset="0"/>
              </a:rPr>
              <a:t>expression des gènes)</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rgbClr val="BFBFBF"/>
                </a:solidFill>
                <a:latin typeface="Comic Sans MS" charset="0"/>
              </a:rPr>
              <a:t>Reconstituer l</a:t>
            </a:r>
            <a:r>
              <a:rPr lang="ja-JP" altLang="fr-FR" sz="2000" b="1">
                <a:solidFill>
                  <a:srgbClr val="BFBFBF"/>
                </a:solidFill>
                <a:latin typeface="Comic Sans MS" charset="0"/>
              </a:rPr>
              <a:t>’</a:t>
            </a:r>
            <a:r>
              <a:rPr lang="fr-FR" sz="2000" b="1">
                <a:solidFill>
                  <a:srgbClr val="BFBFBF"/>
                </a:solidFill>
                <a:latin typeface="Comic Sans MS" charset="0"/>
              </a:rPr>
              <a:t>histoire de l</a:t>
            </a:r>
            <a:r>
              <a:rPr lang="ja-JP" altLang="fr-FR" sz="2000" b="1">
                <a:solidFill>
                  <a:srgbClr val="BFBFBF"/>
                </a:solidFill>
                <a:latin typeface="Comic Sans MS" charset="0"/>
              </a:rPr>
              <a:t>’</a:t>
            </a:r>
            <a:r>
              <a:rPr lang="fr-FR" sz="2000" b="1">
                <a:solidFill>
                  <a:srgbClr val="BFBFBF"/>
                </a:solidFill>
                <a:latin typeface="Comic Sans MS" charset="0"/>
              </a:rPr>
              <a:t>humanité</a:t>
            </a: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chemeClr val="tx1"/>
                </a:solidFill>
                <a:latin typeface="Comic Sans MS" charset="0"/>
              </a:rPr>
              <a:t>Identifier les maladies liées à des mutations somatiques (cancer)</a:t>
            </a: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rgbClr val="D9D9D9"/>
                </a:solidFill>
                <a:latin typeface="Comic Sans MS" charset="0"/>
              </a:rPr>
              <a:t>Evaluer la prédispositions aux maladies complexes </a:t>
            </a:r>
            <a:r>
              <a:rPr lang="fr-FR" sz="1800" b="1">
                <a:solidFill>
                  <a:srgbClr val="D9D9D9"/>
                </a:solidFill>
                <a:latin typeface="Comic Sans MS" charset="0"/>
              </a:rPr>
              <a:t>(neurodégénératives, </a:t>
            </a:r>
          </a:p>
          <a:p>
            <a:r>
              <a:rPr lang="fr-FR" sz="1800" b="1">
                <a:solidFill>
                  <a:srgbClr val="D9D9D9"/>
                </a:solidFill>
                <a:latin typeface="Comic Sans MS" charset="0"/>
              </a:rPr>
              <a:t>   cancer , maladies cardiovasculaires, autoimmunes,..</a:t>
            </a:r>
            <a:r>
              <a:rPr lang="fr-FR" sz="2000" b="1">
                <a:solidFill>
                  <a:srgbClr val="D9D9D9"/>
                </a:solidFill>
                <a:latin typeface="Comic Sans MS" charset="0"/>
              </a:rPr>
              <a:t>)</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rgbClr val="D9D9D9"/>
                </a:solidFill>
                <a:latin typeface="Comic Sans MS" charset="0"/>
              </a:rPr>
              <a:t>Identifier les maladies héréditaires</a:t>
            </a:r>
          </a:p>
        </p:txBody>
      </p:sp>
      <p:sp>
        <p:nvSpPr>
          <p:cNvPr id="3" name="Straight Connector 56337">
            <a:extLst/>
          </p:cNvPr>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oneTexte 1"/>
          <p:cNvSpPr txBox="1">
            <a:spLocks noChangeArrowheads="1"/>
          </p:cNvSpPr>
          <p:nvPr/>
        </p:nvSpPr>
        <p:spPr bwMode="auto">
          <a:xfrm>
            <a:off x="4932363" y="5003800"/>
            <a:ext cx="341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600" b="1" i="1">
                <a:latin typeface="Comic Sans MS" charset="0"/>
              </a:rPr>
              <a:t>Laurie CC et al Nat Genet,2012</a:t>
            </a:r>
          </a:p>
        </p:txBody>
      </p:sp>
      <p:sp>
        <p:nvSpPr>
          <p:cNvPr id="28675" name="ZoneTexte 2"/>
          <p:cNvSpPr txBox="1">
            <a:spLocks noChangeArrowheads="1"/>
          </p:cNvSpPr>
          <p:nvPr/>
        </p:nvSpPr>
        <p:spPr bwMode="auto">
          <a:xfrm>
            <a:off x="101600" y="5653088"/>
            <a:ext cx="89439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200" b="1">
                <a:solidFill>
                  <a:srgbClr val="000066"/>
                </a:solidFill>
                <a:latin typeface="Comic Sans MS" charset="0"/>
              </a:rPr>
              <a:t>% de globules blancs sanguins porteurs de mutations somatiques</a:t>
            </a:r>
          </a:p>
          <a:p>
            <a:pPr algn="ctr" eaLnBrk="1" hangingPunct="1"/>
            <a:r>
              <a:rPr lang="fr-FR" sz="2200" b="1">
                <a:solidFill>
                  <a:srgbClr val="000066"/>
                </a:solidFill>
                <a:latin typeface="Comic Sans MS" charset="0"/>
              </a:rPr>
              <a:t>// cancer</a:t>
            </a:r>
          </a:p>
        </p:txBody>
      </p:sp>
      <p:sp>
        <p:nvSpPr>
          <p:cNvPr id="27652" name="ZoneTexte 3">
            <a:extLst/>
          </p:cNvPr>
          <p:cNvSpPr txBox="1">
            <a:spLocks noChangeArrowheads="1"/>
          </p:cNvSpPr>
          <p:nvPr/>
        </p:nvSpPr>
        <p:spPr bwMode="auto">
          <a:xfrm>
            <a:off x="647700" y="115888"/>
            <a:ext cx="7848600" cy="719137"/>
          </a:xfrm>
          <a:prstGeom prst="rect">
            <a:avLst/>
          </a:prstGeom>
          <a:noFill/>
          <a:ln w="9525">
            <a:noFill/>
            <a:miter lim="800000"/>
            <a:headEnd/>
            <a:tailEnd/>
          </a:ln>
        </p:spPr>
        <p:txBody>
          <a:bodyPr anchor="ct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gn="ctr"/>
            <a:r>
              <a:rPr lang="fr-FR" sz="2600" b="1">
                <a:solidFill>
                  <a:schemeClr val="tx2"/>
                </a:solidFill>
                <a:latin typeface="Comic Sans MS" charset="0"/>
              </a:rPr>
              <a:t>Les mutations somatiques sont fréquentes</a:t>
            </a:r>
          </a:p>
          <a:p>
            <a:pPr algn="ctr"/>
            <a:r>
              <a:rPr lang="fr-FR" sz="2600" b="1">
                <a:solidFill>
                  <a:schemeClr val="tx2"/>
                </a:solidFill>
                <a:latin typeface="Comic Sans MS" charset="0"/>
              </a:rPr>
              <a:t> et s</a:t>
            </a:r>
            <a:r>
              <a:rPr lang="ja-JP" altLang="fr-FR" sz="2600" b="1">
                <a:solidFill>
                  <a:schemeClr val="tx2"/>
                </a:solidFill>
                <a:latin typeface="Comic Sans MS" charset="0"/>
              </a:rPr>
              <a:t>’</a:t>
            </a:r>
            <a:r>
              <a:rPr lang="fr-FR" sz="2600" b="1">
                <a:solidFill>
                  <a:schemeClr val="tx2"/>
                </a:solidFill>
                <a:latin typeface="Comic Sans MS" charset="0"/>
              </a:rPr>
              <a:t>accumulent avec l</a:t>
            </a:r>
            <a:r>
              <a:rPr lang="ja-JP" altLang="fr-FR" sz="2600" b="1">
                <a:solidFill>
                  <a:schemeClr val="tx2"/>
                </a:solidFill>
                <a:latin typeface="Comic Sans MS" charset="0"/>
              </a:rPr>
              <a:t>’</a:t>
            </a:r>
            <a:r>
              <a:rPr lang="fr-FR" sz="2600" b="1">
                <a:solidFill>
                  <a:schemeClr val="tx2"/>
                </a:solidFill>
                <a:latin typeface="Comic Sans MS" charset="0"/>
              </a:rPr>
              <a:t>âge</a:t>
            </a:r>
          </a:p>
        </p:txBody>
      </p:sp>
      <p:sp>
        <p:nvSpPr>
          <p:cNvPr id="28677" name="Rectangle 5"/>
          <p:cNvSpPr>
            <a:spLocks noChangeArrowheads="1"/>
          </p:cNvSpPr>
          <p:nvPr/>
        </p:nvSpPr>
        <p:spPr bwMode="auto">
          <a:xfrm>
            <a:off x="468313" y="5003800"/>
            <a:ext cx="3673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sz="1600" b="1" i="1">
                <a:solidFill>
                  <a:schemeClr val="tx1"/>
                </a:solidFill>
                <a:latin typeface="Comic Sans MS" charset="0"/>
              </a:rPr>
              <a:t>Jacobs KB et al, Nat Genet 2012 </a:t>
            </a:r>
          </a:p>
        </p:txBody>
      </p:sp>
      <p:pic>
        <p:nvPicPr>
          <p:cNvPr id="28678"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925" y="1628775"/>
            <a:ext cx="4608513"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16463" y="908050"/>
            <a:ext cx="4224337"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traight Connector 56337">
            <a:extLst/>
          </p:cNvPr>
          <p:cNvSpPr>
            <a:spLocks noChangeShapeType="1"/>
          </p:cNvSpPr>
          <p:nvPr/>
        </p:nvSpPr>
        <p:spPr bwMode="auto">
          <a:xfrm>
            <a:off x="0" y="98107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9" descr="bcrabl"/>
          <p:cNvPicPr>
            <a:picLocks noChangeAspect="1" noChangeArrowheads="1"/>
          </p:cNvPicPr>
          <p:nvPr/>
        </p:nvPicPr>
        <p:blipFill>
          <a:blip r:embed="rId2">
            <a:extLst>
              <a:ext uri="{28A0092B-C50C-407E-A947-70E740481C1C}">
                <a14:useLocalDpi xmlns:a14="http://schemas.microsoft.com/office/drawing/2010/main" val="0"/>
              </a:ext>
            </a:extLst>
          </a:blip>
          <a:srcRect l="851" t="6973" r="851" b="6973"/>
          <a:stretch>
            <a:fillRect/>
          </a:stretch>
        </p:blipFill>
        <p:spPr bwMode="auto">
          <a:xfrm>
            <a:off x="636588" y="1628775"/>
            <a:ext cx="42449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0" descr="pcr4_sm"/>
          <p:cNvPicPr>
            <a:picLocks noChangeAspect="1" noChangeArrowheads="1"/>
          </p:cNvPicPr>
          <p:nvPr/>
        </p:nvPicPr>
        <p:blipFill>
          <a:blip r:embed="rId3">
            <a:extLst>
              <a:ext uri="{28A0092B-C50C-407E-A947-70E740481C1C}">
                <a14:useLocalDpi xmlns:a14="http://schemas.microsoft.com/office/drawing/2010/main" val="0"/>
              </a:ext>
            </a:extLst>
          </a:blip>
          <a:srcRect t="1389" b="1389"/>
          <a:stretch>
            <a:fillRect/>
          </a:stretch>
        </p:blipFill>
        <p:spPr bwMode="auto">
          <a:xfrm>
            <a:off x="5075238" y="1700213"/>
            <a:ext cx="33845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11"/>
          <p:cNvSpPr txBox="1">
            <a:spLocks noChangeArrowheads="1"/>
          </p:cNvSpPr>
          <p:nvPr/>
        </p:nvSpPr>
        <p:spPr bwMode="auto">
          <a:xfrm>
            <a:off x="755650" y="5084763"/>
            <a:ext cx="74168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spcBef>
                <a:spcPct val="50000"/>
              </a:spcBef>
            </a:pPr>
            <a:r>
              <a:rPr lang="fr-FR" sz="1900" b="1">
                <a:latin typeface="Comic Sans MS" charset="0"/>
              </a:rPr>
              <a:t>Mise au point d’un inhibiteur (Imatinib) de l'activité enzymatique de la protéine bcr/abl     longue rémission</a:t>
            </a:r>
          </a:p>
        </p:txBody>
      </p:sp>
      <p:sp>
        <p:nvSpPr>
          <p:cNvPr id="30725" name="Rectangle 2"/>
          <p:cNvSpPr txBox="1">
            <a:spLocks noChangeArrowheads="1"/>
          </p:cNvSpPr>
          <p:nvPr/>
        </p:nvSpPr>
        <p:spPr bwMode="auto">
          <a:xfrm>
            <a:off x="250825" y="303213"/>
            <a:ext cx="871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2400" b="1" dirty="0">
                <a:latin typeface="Comic Sans MS" charset="0"/>
              </a:rPr>
              <a:t>Exemple de la leucémie myéloïde chronique</a:t>
            </a:r>
            <a:endParaRPr lang="fr-FR" sz="2400" b="1" dirty="0">
              <a:solidFill>
                <a:srgbClr val="000066"/>
              </a:solidFill>
              <a:latin typeface="Comic Sans MS" charset="0"/>
            </a:endParaRPr>
          </a:p>
        </p:txBody>
      </p:sp>
      <p:sp>
        <p:nvSpPr>
          <p:cNvPr id="8198" name="Straight Connector 56337">
            <a:extLst/>
          </p:cNvPr>
          <p:cNvSpPr>
            <a:spLocks noChangeShapeType="1"/>
          </p:cNvSpPr>
          <p:nvPr/>
        </p:nvSpPr>
        <p:spPr bwMode="auto">
          <a:xfrm>
            <a:off x="0" y="98107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ea typeface="ＭＳ Ｐゴシック" charset="0"/>
              <a:cs typeface="+mn-cs"/>
            </a:endParaRPr>
          </a:p>
        </p:txBody>
      </p:sp>
      <p:sp>
        <p:nvSpPr>
          <p:cNvPr id="30727" name="Text Box 8"/>
          <p:cNvSpPr txBox="1">
            <a:spLocks noChangeArrowheads="1"/>
          </p:cNvSpPr>
          <p:nvPr/>
        </p:nvSpPr>
        <p:spPr bwMode="auto">
          <a:xfrm>
            <a:off x="179388" y="4437063"/>
            <a:ext cx="92884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Bef>
                <a:spcPct val="50000"/>
              </a:spcBef>
            </a:pPr>
            <a:r>
              <a:rPr lang="fr-FR" sz="1900" b="1">
                <a:latin typeface="Comic Sans MS" charset="0"/>
              </a:rPr>
              <a:t>"fusion de gène" </a:t>
            </a:r>
            <a:r>
              <a:rPr lang="fr-FR" sz="1900" b="1">
                <a:solidFill>
                  <a:srgbClr val="000066"/>
                </a:solidFill>
                <a:latin typeface="Comic Sans MS" charset="0"/>
                <a:sym typeface="Wingdings 3" charset="0"/>
              </a:rPr>
              <a:t></a:t>
            </a:r>
            <a:r>
              <a:rPr lang="fr-FR" sz="1900" b="1">
                <a:latin typeface="Comic Sans MS" charset="0"/>
                <a:sym typeface="Wingdings 3" charset="0"/>
              </a:rPr>
              <a:t> nouvelle protéine </a:t>
            </a:r>
            <a:r>
              <a:rPr lang="fr-FR" sz="1900" b="1">
                <a:solidFill>
                  <a:srgbClr val="000066"/>
                </a:solidFill>
                <a:latin typeface="Comic Sans MS" charset="0"/>
                <a:sym typeface="Wingdings 3" charset="0"/>
              </a:rPr>
              <a:t> </a:t>
            </a:r>
            <a:r>
              <a:rPr lang="fr-FR" sz="1900" b="1">
                <a:latin typeface="Comic Sans MS" charset="0"/>
                <a:sym typeface="Wingdings 3" charset="0"/>
              </a:rPr>
              <a:t>prolifération cellulaire anarchique</a:t>
            </a:r>
          </a:p>
        </p:txBody>
      </p:sp>
      <p:sp>
        <p:nvSpPr>
          <p:cNvPr id="30728" name="Ellipse 1"/>
          <p:cNvSpPr>
            <a:spLocks noChangeArrowheads="1"/>
          </p:cNvSpPr>
          <p:nvPr/>
        </p:nvSpPr>
        <p:spPr bwMode="auto">
          <a:xfrm>
            <a:off x="2916238" y="3879850"/>
            <a:ext cx="576262" cy="36036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chemeClr val="tx1"/>
              </a:solidFill>
            </a:endParaRPr>
          </a:p>
        </p:txBody>
      </p:sp>
      <p:cxnSp>
        <p:nvCxnSpPr>
          <p:cNvPr id="17417" name="Connecteur droit avec flèche 9"/>
          <p:cNvCxnSpPr>
            <a:cxnSpLocks noChangeShapeType="1"/>
          </p:cNvCxnSpPr>
          <p:nvPr/>
        </p:nvCxnSpPr>
        <p:spPr bwMode="auto">
          <a:xfrm>
            <a:off x="5435600" y="5589588"/>
            <a:ext cx="360363" cy="0"/>
          </a:xfrm>
          <a:prstGeom prst="straightConnector1">
            <a:avLst/>
          </a:prstGeom>
          <a:noFill/>
          <a:ln w="38100">
            <a:solidFill>
              <a:schemeClr val="accent2"/>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925" y="188913"/>
            <a:ext cx="9577388" cy="5262562"/>
          </a:xfrm>
          <a:prstGeom prst="rect">
            <a:avLst/>
          </a:prstGeom>
          <a:noFill/>
        </p:spPr>
        <p:txBody>
          <a:bodyPr>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r>
              <a:rPr lang="fr-FR" b="1" dirty="0">
                <a:solidFill>
                  <a:schemeClr val="tx1"/>
                </a:solidFill>
                <a:latin typeface="Comic Sans MS" charset="0"/>
              </a:rPr>
              <a:t>         Etudier le génome humain, pourquoi faire ?</a:t>
            </a:r>
          </a:p>
          <a:p>
            <a:endParaRPr lang="fr-FR" b="1" dirty="0">
              <a:solidFill>
                <a:schemeClr val="tx1"/>
              </a:solidFill>
              <a:latin typeface="Comic Sans MS" charset="0"/>
            </a:endParaRPr>
          </a:p>
          <a:p>
            <a:endParaRPr lang="fr-FR" b="1" dirty="0">
              <a:solidFill>
                <a:schemeClr val="tx1"/>
              </a:solidFill>
              <a:latin typeface="Comic Sans MS" charset="0"/>
            </a:endParaRPr>
          </a:p>
          <a:p>
            <a:pPr>
              <a:buFont typeface="Arial" charset="0"/>
              <a:buChar char="•"/>
            </a:pPr>
            <a:endParaRPr lang="fr-FR" b="1" dirty="0">
              <a:solidFill>
                <a:schemeClr val="tx1"/>
              </a:solidFill>
              <a:latin typeface="Comic Sans MS" charset="0"/>
            </a:endParaRPr>
          </a:p>
          <a:p>
            <a:pPr>
              <a:buFont typeface="Arial" charset="0"/>
              <a:buChar char="•"/>
            </a:pPr>
            <a:endParaRPr lang="fr-FR" sz="2000" b="1" dirty="0">
              <a:solidFill>
                <a:srgbClr val="D9D9D9"/>
              </a:solidFill>
              <a:latin typeface="Comic Sans MS" charset="0"/>
            </a:endParaRPr>
          </a:p>
          <a:p>
            <a:pPr>
              <a:buFont typeface="Arial" charset="0"/>
              <a:buChar char="•"/>
            </a:pPr>
            <a:r>
              <a:rPr lang="fr-FR" sz="2000" b="1" dirty="0">
                <a:solidFill>
                  <a:srgbClr val="D9D9D9"/>
                </a:solidFill>
                <a:latin typeface="Comic Sans MS" charset="0"/>
              </a:rPr>
              <a:t>Comprendre son fonctionnement</a:t>
            </a:r>
          </a:p>
          <a:p>
            <a:r>
              <a:rPr lang="fr-FR" sz="2000" b="1" dirty="0">
                <a:solidFill>
                  <a:srgbClr val="D9D9D9"/>
                </a:solidFill>
                <a:latin typeface="Comic Sans MS" charset="0"/>
              </a:rPr>
              <a:t>   (la régulation de l</a:t>
            </a:r>
            <a:r>
              <a:rPr lang="ja-JP" altLang="fr-FR" sz="2000" b="1" dirty="0">
                <a:solidFill>
                  <a:srgbClr val="D9D9D9"/>
                </a:solidFill>
                <a:latin typeface="Comic Sans MS" charset="0"/>
              </a:rPr>
              <a:t>’</a:t>
            </a:r>
            <a:r>
              <a:rPr lang="fr-FR" sz="2000" b="1" dirty="0">
                <a:solidFill>
                  <a:srgbClr val="D9D9D9"/>
                </a:solidFill>
                <a:latin typeface="Comic Sans MS" charset="0"/>
              </a:rPr>
              <a:t>expression des gènes)</a:t>
            </a:r>
          </a:p>
          <a:p>
            <a:pPr>
              <a:buFont typeface="Arial" charset="0"/>
              <a:buChar char="•"/>
            </a:pPr>
            <a:endParaRPr lang="fr-FR" sz="2000" b="1" dirty="0">
              <a:solidFill>
                <a:srgbClr val="D9D9D9"/>
              </a:solidFill>
              <a:latin typeface="Comic Sans MS" charset="0"/>
            </a:endParaRPr>
          </a:p>
          <a:p>
            <a:pPr>
              <a:buFont typeface="Arial" charset="0"/>
              <a:buChar char="•"/>
            </a:pPr>
            <a:r>
              <a:rPr lang="fr-FR" sz="2000" b="1" dirty="0">
                <a:solidFill>
                  <a:srgbClr val="D9D9D9"/>
                </a:solidFill>
                <a:latin typeface="Comic Sans MS" charset="0"/>
              </a:rPr>
              <a:t>Reconstituer l</a:t>
            </a:r>
            <a:r>
              <a:rPr lang="ja-JP" altLang="fr-FR" sz="2000" b="1" dirty="0">
                <a:solidFill>
                  <a:srgbClr val="D9D9D9"/>
                </a:solidFill>
                <a:latin typeface="Comic Sans MS" charset="0"/>
              </a:rPr>
              <a:t>’</a:t>
            </a:r>
            <a:r>
              <a:rPr lang="fr-FR" sz="2000" b="1" dirty="0">
                <a:solidFill>
                  <a:srgbClr val="D9D9D9"/>
                </a:solidFill>
                <a:latin typeface="Comic Sans MS" charset="0"/>
              </a:rPr>
              <a:t>histoire de l</a:t>
            </a:r>
            <a:r>
              <a:rPr lang="ja-JP" altLang="fr-FR" sz="2000" b="1" dirty="0">
                <a:solidFill>
                  <a:srgbClr val="D9D9D9"/>
                </a:solidFill>
                <a:latin typeface="Comic Sans MS" charset="0"/>
              </a:rPr>
              <a:t>’</a:t>
            </a:r>
            <a:r>
              <a:rPr lang="fr-FR" sz="2000" b="1" dirty="0">
                <a:solidFill>
                  <a:srgbClr val="D9D9D9"/>
                </a:solidFill>
                <a:latin typeface="Comic Sans MS" charset="0"/>
              </a:rPr>
              <a:t>humanité</a:t>
            </a:r>
          </a:p>
          <a:p>
            <a:pPr>
              <a:buFont typeface="Arial" charset="0"/>
              <a:buChar char="•"/>
            </a:pPr>
            <a:endParaRPr lang="fr-FR" sz="2000" b="1" dirty="0">
              <a:solidFill>
                <a:srgbClr val="D9D9D9"/>
              </a:solidFill>
              <a:latin typeface="Comic Sans MS" charset="0"/>
            </a:endParaRPr>
          </a:p>
          <a:p>
            <a:pPr>
              <a:buFont typeface="Arial" charset="0"/>
              <a:buChar char="•"/>
            </a:pPr>
            <a:r>
              <a:rPr lang="fr-FR" sz="2000" b="1" dirty="0">
                <a:solidFill>
                  <a:srgbClr val="D9D9D9"/>
                </a:solidFill>
                <a:latin typeface="Comic Sans MS" charset="0"/>
              </a:rPr>
              <a:t>Identifier les maladies liées à des mutations somatiques (cancer)</a:t>
            </a:r>
          </a:p>
          <a:p>
            <a:pPr>
              <a:buFont typeface="Arial" charset="0"/>
              <a:buChar char="•"/>
            </a:pPr>
            <a:endParaRPr lang="fr-FR" sz="2000" b="1" dirty="0">
              <a:solidFill>
                <a:srgbClr val="D9D9D9"/>
              </a:solidFill>
              <a:latin typeface="Comic Sans MS" charset="0"/>
            </a:endParaRPr>
          </a:p>
          <a:p>
            <a:pPr>
              <a:buFont typeface="Arial" charset="0"/>
              <a:buChar char="•"/>
            </a:pPr>
            <a:r>
              <a:rPr lang="fr-FR" sz="2000" b="1" dirty="0">
                <a:solidFill>
                  <a:schemeClr val="tx1"/>
                </a:solidFill>
                <a:latin typeface="Comic Sans MS" charset="0"/>
              </a:rPr>
              <a:t>Evaluer la prédispositions aux maladies complexes </a:t>
            </a:r>
            <a:r>
              <a:rPr lang="fr-FR" sz="1800" b="1" dirty="0">
                <a:solidFill>
                  <a:schemeClr val="tx1"/>
                </a:solidFill>
                <a:latin typeface="Comic Sans MS" charset="0"/>
              </a:rPr>
              <a:t>(neurodégénératives, </a:t>
            </a:r>
          </a:p>
          <a:p>
            <a:r>
              <a:rPr lang="fr-FR" sz="1800" b="1" dirty="0">
                <a:solidFill>
                  <a:schemeClr val="tx1"/>
                </a:solidFill>
                <a:latin typeface="Comic Sans MS" charset="0"/>
              </a:rPr>
              <a:t>   cancer , maladies cardiovasculaires, </a:t>
            </a:r>
            <a:r>
              <a:rPr lang="fr-FR" sz="1800" b="1" dirty="0" err="1">
                <a:solidFill>
                  <a:schemeClr val="tx1"/>
                </a:solidFill>
                <a:latin typeface="Comic Sans MS" charset="0"/>
              </a:rPr>
              <a:t>autoimmunes</a:t>
            </a:r>
            <a:r>
              <a:rPr lang="fr-FR" sz="1800" b="1" dirty="0">
                <a:solidFill>
                  <a:schemeClr val="tx1"/>
                </a:solidFill>
                <a:latin typeface="Comic Sans MS" charset="0"/>
              </a:rPr>
              <a:t>,..</a:t>
            </a:r>
            <a:r>
              <a:rPr lang="fr-FR" sz="2000" b="1" dirty="0">
                <a:solidFill>
                  <a:schemeClr val="tx1"/>
                </a:solidFill>
                <a:latin typeface="Comic Sans MS" charset="0"/>
              </a:rPr>
              <a:t>)</a:t>
            </a:r>
          </a:p>
          <a:p>
            <a:pPr>
              <a:buFont typeface="Arial" charset="0"/>
              <a:buChar char="•"/>
            </a:pPr>
            <a:endParaRPr lang="fr-FR" sz="2000" b="1" dirty="0">
              <a:solidFill>
                <a:schemeClr val="tx1"/>
              </a:solidFill>
              <a:latin typeface="Comic Sans MS" charset="0"/>
            </a:endParaRPr>
          </a:p>
          <a:p>
            <a:pPr>
              <a:buFont typeface="Arial" charset="0"/>
              <a:buChar char="•"/>
            </a:pPr>
            <a:r>
              <a:rPr lang="fr-FR" sz="2000" b="1" dirty="0">
                <a:solidFill>
                  <a:srgbClr val="BFBFBF"/>
                </a:solidFill>
                <a:latin typeface="Comic Sans MS" charset="0"/>
              </a:rPr>
              <a:t>Identifier les maladies héréditaires</a:t>
            </a:r>
          </a:p>
        </p:txBody>
      </p:sp>
      <p:sp>
        <p:nvSpPr>
          <p:cNvPr id="3" name="Straight Connector 56337">
            <a:extLst/>
          </p:cNvPr>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611188" y="188913"/>
            <a:ext cx="7615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b="1">
                <a:solidFill>
                  <a:schemeClr val="tx1"/>
                </a:solidFill>
                <a:latin typeface="Comic Sans MS" charset="0"/>
              </a:rPr>
              <a:t>Evaluer la prédispositions aux maladies complexes (neurodégénératives, cancer , maladies cardiovasculaires, autoimmunes,..) ??</a:t>
            </a:r>
          </a:p>
        </p:txBody>
      </p:sp>
      <p:sp>
        <p:nvSpPr>
          <p:cNvPr id="3" name="ZoneTexte 2"/>
          <p:cNvSpPr txBox="1"/>
          <p:nvPr/>
        </p:nvSpPr>
        <p:spPr>
          <a:xfrm>
            <a:off x="395288" y="2349500"/>
            <a:ext cx="8513762" cy="2862263"/>
          </a:xfrm>
          <a:prstGeom prst="rect">
            <a:avLst/>
          </a:prstGeom>
          <a:noFill/>
        </p:spPr>
        <p:txBody>
          <a:bodyPr wrap="none">
            <a:spAutoFit/>
          </a:bodyPr>
          <a:lstStyle>
            <a:lvl1pPr marL="342900" indent="-342900">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buFont typeface="Arial" charset="0"/>
              <a:buChar char="•"/>
            </a:pPr>
            <a:r>
              <a:rPr lang="fr-FR" sz="2000" b="1" dirty="0">
                <a:latin typeface="Comic Sans MS" charset="0"/>
              </a:rPr>
              <a:t>l</a:t>
            </a:r>
            <a:r>
              <a:rPr lang="ja-JP" altLang="fr-FR" sz="2000" b="1" dirty="0">
                <a:latin typeface="Comic Sans MS" charset="0"/>
              </a:rPr>
              <a:t>’</a:t>
            </a:r>
            <a:r>
              <a:rPr lang="fr-FR" sz="2000" b="1" dirty="0">
                <a:latin typeface="Comic Sans MS" charset="0"/>
              </a:rPr>
              <a:t>utilité dépend du niveau de risque et des possibilités d</a:t>
            </a:r>
            <a:r>
              <a:rPr lang="ja-JP" altLang="fr-FR" sz="2000" b="1" dirty="0">
                <a:latin typeface="Comic Sans MS" charset="0"/>
              </a:rPr>
              <a:t>’</a:t>
            </a:r>
            <a:r>
              <a:rPr lang="fr-FR" sz="2000" b="1" dirty="0">
                <a:latin typeface="Comic Sans MS" charset="0"/>
              </a:rPr>
              <a:t>action</a:t>
            </a:r>
          </a:p>
          <a:p>
            <a:r>
              <a:rPr lang="fr-FR" sz="2000" b="1" dirty="0">
                <a:latin typeface="Comic Sans MS" charset="0"/>
              </a:rPr>
              <a:t>   de prévention possible</a:t>
            </a:r>
          </a:p>
          <a:p>
            <a:pPr>
              <a:buFont typeface="Arial" charset="0"/>
              <a:buChar char="•"/>
            </a:pPr>
            <a:endParaRPr lang="fr-FR" sz="2000" b="1" dirty="0">
              <a:latin typeface="Comic Sans MS" charset="0"/>
            </a:endParaRPr>
          </a:p>
          <a:p>
            <a:pPr>
              <a:buFont typeface="Arial" charset="0"/>
              <a:buChar char="•"/>
            </a:pPr>
            <a:r>
              <a:rPr lang="fr-FR" sz="2000" b="1" dirty="0">
                <a:latin typeface="Comic Sans MS" charset="0"/>
              </a:rPr>
              <a:t>peu de situations (quelques dizaines)</a:t>
            </a:r>
          </a:p>
          <a:p>
            <a:r>
              <a:rPr lang="fr-FR" sz="2000" b="1" dirty="0">
                <a:latin typeface="Comic Sans MS" charset="0"/>
              </a:rPr>
              <a:t>           ex. BRCA1 et cancer du sein</a:t>
            </a:r>
          </a:p>
          <a:p>
            <a:pPr>
              <a:buFont typeface="Arial" charset="0"/>
              <a:buChar char="•"/>
            </a:pPr>
            <a:endParaRPr lang="fr-FR" sz="2000" b="1" dirty="0">
              <a:latin typeface="Comic Sans MS" charset="0"/>
            </a:endParaRPr>
          </a:p>
          <a:p>
            <a:pPr>
              <a:buFont typeface="Arial" charset="0"/>
              <a:buChar char="•"/>
            </a:pPr>
            <a:r>
              <a:rPr lang="fr-FR" sz="2000" b="1" dirty="0">
                <a:latin typeface="Comic Sans MS" charset="0"/>
              </a:rPr>
              <a:t>un business fructueux pour certains..</a:t>
            </a:r>
          </a:p>
          <a:p>
            <a:pPr>
              <a:buFont typeface="Arial" charset="0"/>
              <a:buChar char="•"/>
            </a:pPr>
            <a:endParaRPr lang="fr-FR" sz="2000" b="1" dirty="0">
              <a:latin typeface="Comic Sans MS" charset="0"/>
            </a:endParaRPr>
          </a:p>
          <a:p>
            <a:pPr>
              <a:buFont typeface="Arial" charset="0"/>
              <a:buChar char="•"/>
            </a:pPr>
            <a:r>
              <a:rPr lang="fr-FR" sz="2000" b="1" dirty="0">
                <a:latin typeface="Comic Sans MS" charset="0"/>
              </a:rPr>
              <a:t>information et explications par un spécialiste nécessaires</a:t>
            </a:r>
          </a:p>
        </p:txBody>
      </p:sp>
      <p:sp>
        <p:nvSpPr>
          <p:cNvPr id="4" name="Straight Connector 56337">
            <a:extLst/>
          </p:cNvPr>
          <p:cNvSpPr>
            <a:spLocks noChangeShapeType="1"/>
          </p:cNvSpPr>
          <p:nvPr/>
        </p:nvSpPr>
        <p:spPr bwMode="auto">
          <a:xfrm>
            <a:off x="0" y="14843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traight Connector 56337"/>
          <p:cNvSpPr>
            <a:spLocks noChangeShapeType="1"/>
          </p:cNvSpPr>
          <p:nvPr/>
        </p:nvSpPr>
        <p:spPr bwMode="auto">
          <a:xfrm>
            <a:off x="0" y="700088"/>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sz="1800">
              <a:latin typeface="Arial" charset="0"/>
              <a:ea typeface="ＭＳ Ｐゴシック" charset="0"/>
              <a:cs typeface="+mn-cs"/>
            </a:endParaRPr>
          </a:p>
        </p:txBody>
      </p:sp>
      <p:sp>
        <p:nvSpPr>
          <p:cNvPr id="33795" name="Text Box 2"/>
          <p:cNvSpPr txBox="1">
            <a:spLocks noChangeArrowheads="1"/>
          </p:cNvSpPr>
          <p:nvPr/>
        </p:nvSpPr>
        <p:spPr bwMode="auto">
          <a:xfrm>
            <a:off x="-76200" y="120650"/>
            <a:ext cx="9286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400" b="1">
                <a:latin typeface="Comic Sans MS" charset="0"/>
              </a:rPr>
              <a:t>Facteurs de risque polygéniques de maladies fréquentes</a:t>
            </a:r>
          </a:p>
        </p:txBody>
      </p:sp>
      <p:sp>
        <p:nvSpPr>
          <p:cNvPr id="33796" name="Text Box 2"/>
          <p:cNvSpPr txBox="1">
            <a:spLocks noChangeArrowheads="1"/>
          </p:cNvSpPr>
          <p:nvPr/>
        </p:nvSpPr>
        <p:spPr bwMode="auto">
          <a:xfrm>
            <a:off x="120650" y="1324124"/>
            <a:ext cx="70961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b="1" dirty="0">
                <a:latin typeface="Comic Sans MS" charset="0"/>
              </a:rPr>
              <a:t>Score polygénique (association de </a:t>
            </a:r>
            <a:r>
              <a:rPr lang="fr-FR" sz="2200" b="1" dirty="0" err="1">
                <a:latin typeface="Comic Sans MS" charset="0"/>
              </a:rPr>
              <a:t>variants</a:t>
            </a:r>
            <a:r>
              <a:rPr lang="fr-FR" sz="2200" b="1" dirty="0">
                <a:latin typeface="Comic Sans MS" charset="0"/>
              </a:rPr>
              <a:t>)</a:t>
            </a:r>
          </a:p>
        </p:txBody>
      </p:sp>
      <p:sp>
        <p:nvSpPr>
          <p:cNvPr id="33797" name="Text Box 2"/>
          <p:cNvSpPr txBox="1">
            <a:spLocks noChangeArrowheads="1"/>
          </p:cNvSpPr>
          <p:nvPr/>
        </p:nvSpPr>
        <p:spPr bwMode="auto">
          <a:xfrm>
            <a:off x="6862514" y="1324124"/>
            <a:ext cx="18859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b="1">
                <a:latin typeface="Comic Sans MS" charset="0"/>
              </a:rPr>
              <a:t>% population</a:t>
            </a:r>
          </a:p>
        </p:txBody>
      </p:sp>
      <p:sp>
        <p:nvSpPr>
          <p:cNvPr id="33798" name="Text Box 2"/>
          <p:cNvSpPr txBox="1">
            <a:spLocks noChangeArrowheads="1"/>
          </p:cNvSpPr>
          <p:nvPr/>
        </p:nvSpPr>
        <p:spPr bwMode="auto">
          <a:xfrm>
            <a:off x="176213" y="2046611"/>
            <a:ext cx="59197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b="1" u="sng" dirty="0">
                <a:latin typeface="Comic Sans MS" charset="0"/>
              </a:rPr>
              <a:t>Risque x 3</a:t>
            </a:r>
            <a:r>
              <a:rPr lang="fr-FR" sz="2200" b="1" dirty="0">
                <a:latin typeface="Comic Sans MS" charset="0"/>
              </a:rPr>
              <a:t> :	 maladie coronarienne</a:t>
            </a:r>
          </a:p>
        </p:txBody>
      </p:sp>
      <p:sp>
        <p:nvSpPr>
          <p:cNvPr id="33799" name="Text Box 2"/>
          <p:cNvSpPr txBox="1">
            <a:spLocks noChangeArrowheads="1"/>
          </p:cNvSpPr>
          <p:nvPr/>
        </p:nvSpPr>
        <p:spPr bwMode="auto">
          <a:xfrm>
            <a:off x="7675563" y="2046611"/>
            <a:ext cx="7159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b="1">
                <a:latin typeface="Comic Sans MS" charset="0"/>
              </a:rPr>
              <a:t>8</a:t>
            </a:r>
          </a:p>
        </p:txBody>
      </p:sp>
      <p:sp>
        <p:nvSpPr>
          <p:cNvPr id="33800" name="Text Box 2"/>
          <p:cNvSpPr txBox="1">
            <a:spLocks noChangeArrowheads="1"/>
          </p:cNvSpPr>
          <p:nvPr/>
        </p:nvSpPr>
        <p:spPr bwMode="auto">
          <a:xfrm>
            <a:off x="7675563" y="2543498"/>
            <a:ext cx="7159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b="1">
                <a:latin typeface="Comic Sans MS" charset="0"/>
              </a:rPr>
              <a:t>6.1</a:t>
            </a:r>
          </a:p>
        </p:txBody>
      </p:sp>
      <p:sp>
        <p:nvSpPr>
          <p:cNvPr id="33801" name="Rectangle 1"/>
          <p:cNvSpPr>
            <a:spLocks noChangeArrowheads="1"/>
          </p:cNvSpPr>
          <p:nvPr/>
        </p:nvSpPr>
        <p:spPr bwMode="auto">
          <a:xfrm>
            <a:off x="2109788" y="2514923"/>
            <a:ext cx="341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b="1">
                <a:solidFill>
                  <a:schemeClr val="tx1"/>
                </a:solidFill>
                <a:latin typeface="Comic Sans MS" charset="0"/>
              </a:rPr>
              <a:t>fibrillation auriculaire</a:t>
            </a:r>
          </a:p>
        </p:txBody>
      </p:sp>
      <p:sp>
        <p:nvSpPr>
          <p:cNvPr id="33802" name="Rectangle 11"/>
          <p:cNvSpPr>
            <a:spLocks noChangeArrowheads="1"/>
          </p:cNvSpPr>
          <p:nvPr/>
        </p:nvSpPr>
        <p:spPr bwMode="auto">
          <a:xfrm>
            <a:off x="2109788" y="3014986"/>
            <a:ext cx="3035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b="1">
                <a:solidFill>
                  <a:schemeClr val="tx1"/>
                </a:solidFill>
                <a:latin typeface="Comic Sans MS" charset="0"/>
              </a:rPr>
              <a:t>diabète de type II</a:t>
            </a:r>
          </a:p>
        </p:txBody>
      </p:sp>
      <p:sp>
        <p:nvSpPr>
          <p:cNvPr id="33803" name="Text Box 2"/>
          <p:cNvSpPr txBox="1">
            <a:spLocks noChangeArrowheads="1"/>
          </p:cNvSpPr>
          <p:nvPr/>
        </p:nvSpPr>
        <p:spPr bwMode="auto">
          <a:xfrm>
            <a:off x="7675563" y="3054673"/>
            <a:ext cx="7159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b="1">
                <a:latin typeface="Comic Sans MS" charset="0"/>
              </a:rPr>
              <a:t>3.5</a:t>
            </a:r>
          </a:p>
        </p:txBody>
      </p:sp>
      <p:sp>
        <p:nvSpPr>
          <p:cNvPr id="33804" name="Rectangle 13"/>
          <p:cNvSpPr>
            <a:spLocks noChangeArrowheads="1"/>
          </p:cNvSpPr>
          <p:nvPr/>
        </p:nvSpPr>
        <p:spPr bwMode="auto">
          <a:xfrm>
            <a:off x="2109788" y="3513461"/>
            <a:ext cx="5387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b="1">
                <a:solidFill>
                  <a:schemeClr val="tx1"/>
                </a:solidFill>
                <a:latin typeface="Comic Sans MS" charset="0"/>
              </a:rPr>
              <a:t>maladie inflammatoire de l'intestin</a:t>
            </a:r>
          </a:p>
        </p:txBody>
      </p:sp>
      <p:sp>
        <p:nvSpPr>
          <p:cNvPr id="33805" name="Text Box 2"/>
          <p:cNvSpPr txBox="1">
            <a:spLocks noChangeArrowheads="1"/>
          </p:cNvSpPr>
          <p:nvPr/>
        </p:nvSpPr>
        <p:spPr bwMode="auto">
          <a:xfrm>
            <a:off x="7675563" y="3553148"/>
            <a:ext cx="7159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b="1">
                <a:latin typeface="Comic Sans MS" charset="0"/>
              </a:rPr>
              <a:t>3.2</a:t>
            </a:r>
          </a:p>
        </p:txBody>
      </p:sp>
      <p:sp>
        <p:nvSpPr>
          <p:cNvPr id="33806" name="Rectangle 15"/>
          <p:cNvSpPr>
            <a:spLocks noChangeArrowheads="1"/>
          </p:cNvSpPr>
          <p:nvPr/>
        </p:nvSpPr>
        <p:spPr bwMode="auto">
          <a:xfrm>
            <a:off x="2125663" y="4013523"/>
            <a:ext cx="2330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b="1">
                <a:solidFill>
                  <a:schemeClr val="tx1"/>
                </a:solidFill>
                <a:latin typeface="Comic Sans MS" charset="0"/>
              </a:rPr>
              <a:t>cancer du sein</a:t>
            </a:r>
          </a:p>
        </p:txBody>
      </p:sp>
      <p:sp>
        <p:nvSpPr>
          <p:cNvPr id="33807" name="Text Box 2"/>
          <p:cNvSpPr txBox="1">
            <a:spLocks noChangeArrowheads="1"/>
          </p:cNvSpPr>
          <p:nvPr/>
        </p:nvSpPr>
        <p:spPr bwMode="auto">
          <a:xfrm>
            <a:off x="7675563" y="4045273"/>
            <a:ext cx="7159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b="1">
                <a:latin typeface="Comic Sans MS" charset="0"/>
              </a:rPr>
              <a:t>1.5</a:t>
            </a:r>
          </a:p>
        </p:txBody>
      </p:sp>
      <p:sp>
        <p:nvSpPr>
          <p:cNvPr id="33808" name="Rectangle 17"/>
          <p:cNvSpPr>
            <a:spLocks noChangeArrowheads="1"/>
          </p:cNvSpPr>
          <p:nvPr/>
        </p:nvSpPr>
        <p:spPr bwMode="auto">
          <a:xfrm>
            <a:off x="2987824" y="5445224"/>
            <a:ext cx="2573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b="1" dirty="0">
                <a:solidFill>
                  <a:schemeClr val="accent2"/>
                </a:solidFill>
                <a:latin typeface="Comic Sans MS" charset="0"/>
              </a:rPr>
              <a:t>utilité clinique ?</a:t>
            </a:r>
          </a:p>
        </p:txBody>
      </p:sp>
      <p:sp>
        <p:nvSpPr>
          <p:cNvPr id="33809" name="Straight Connector 56337"/>
          <p:cNvSpPr>
            <a:spLocks noChangeShapeType="1"/>
          </p:cNvSpPr>
          <p:nvPr/>
        </p:nvSpPr>
        <p:spPr bwMode="auto">
          <a:xfrm>
            <a:off x="98425" y="1844824"/>
            <a:ext cx="8621713" cy="0"/>
          </a:xfrm>
          <a:prstGeom prst="line">
            <a:avLst/>
          </a:prstGeom>
          <a:noFill/>
          <a:ln w="127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ZoneTexte 1"/>
          <p:cNvSpPr txBox="1"/>
          <p:nvPr/>
        </p:nvSpPr>
        <p:spPr>
          <a:xfrm>
            <a:off x="5292080" y="4777407"/>
            <a:ext cx="3608680" cy="307777"/>
          </a:xfrm>
          <a:prstGeom prst="rect">
            <a:avLst/>
          </a:prstGeom>
          <a:noFill/>
        </p:spPr>
        <p:txBody>
          <a:bodyPr wrap="none" rtlCol="0">
            <a:spAutoFit/>
          </a:bodyPr>
          <a:lstStyle/>
          <a:p>
            <a:r>
              <a:rPr lang="fr-FR" sz="1400" b="1" i="1" dirty="0" err="1">
                <a:solidFill>
                  <a:schemeClr val="tx1"/>
                </a:solidFill>
                <a:latin typeface="Comic Sans MS" panose="030F0702030302020204" pitchFamily="66" charset="0"/>
              </a:rPr>
              <a:t>Khera</a:t>
            </a:r>
            <a:r>
              <a:rPr lang="fr-FR" sz="1400" b="1" i="1" dirty="0">
                <a:solidFill>
                  <a:schemeClr val="tx1"/>
                </a:solidFill>
                <a:latin typeface="Comic Sans MS" panose="030F0702030302020204" pitchFamily="66" charset="0"/>
              </a:rPr>
              <a:t> A.V. et al. Nature Genet,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95FE190B-AB8F-4962-9CFE-43FFFE528EA7}"/>
              </a:ext>
            </a:extLst>
          </p:cNvPr>
          <p:cNvSpPr txBox="1"/>
          <p:nvPr/>
        </p:nvSpPr>
        <p:spPr>
          <a:xfrm>
            <a:off x="34925" y="188913"/>
            <a:ext cx="9577388" cy="1877437"/>
          </a:xfrm>
          <a:prstGeom prst="rect">
            <a:avLst/>
          </a:prstGeom>
          <a:noFill/>
        </p:spPr>
        <p:txBody>
          <a:bodyPr>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r>
              <a:rPr lang="fr-FR" b="1" dirty="0">
                <a:solidFill>
                  <a:schemeClr val="tx1"/>
                </a:solidFill>
                <a:latin typeface="Comic Sans MS" charset="0"/>
              </a:rPr>
              <a:t>         Etudier le génome </a:t>
            </a:r>
            <a:r>
              <a:rPr lang="fr-FR" b="1" dirty="0">
                <a:solidFill>
                  <a:srgbClr val="FF0000"/>
                </a:solidFill>
                <a:latin typeface="Comic Sans MS" charset="0"/>
              </a:rPr>
              <a:t>microbien</a:t>
            </a:r>
            <a:r>
              <a:rPr lang="fr-FR" b="1" dirty="0">
                <a:solidFill>
                  <a:schemeClr val="tx1"/>
                </a:solidFill>
                <a:latin typeface="Comic Sans MS" charset="0"/>
              </a:rPr>
              <a:t>, pourquoi faire ?</a:t>
            </a:r>
          </a:p>
          <a:p>
            <a:endParaRPr lang="fr-FR" b="1" dirty="0">
              <a:solidFill>
                <a:schemeClr val="tx1"/>
              </a:solidFill>
              <a:latin typeface="Comic Sans MS" charset="0"/>
            </a:endParaRPr>
          </a:p>
          <a:p>
            <a:endParaRPr lang="fr-FR" b="1" dirty="0">
              <a:solidFill>
                <a:schemeClr val="tx1"/>
              </a:solidFill>
              <a:latin typeface="Comic Sans MS" charset="0"/>
            </a:endParaRPr>
          </a:p>
          <a:p>
            <a:pPr>
              <a:buFont typeface="Arial" charset="0"/>
              <a:buChar char="•"/>
            </a:pPr>
            <a:endParaRPr lang="fr-FR" b="1" dirty="0">
              <a:solidFill>
                <a:schemeClr val="tx1"/>
              </a:solidFill>
              <a:latin typeface="Comic Sans MS" charset="0"/>
            </a:endParaRPr>
          </a:p>
          <a:p>
            <a:pPr>
              <a:buFont typeface="Arial" charset="0"/>
              <a:buChar char="•"/>
            </a:pPr>
            <a:endParaRPr lang="fr-FR" sz="2000" b="1" dirty="0">
              <a:solidFill>
                <a:srgbClr val="D9D9D9"/>
              </a:solidFill>
              <a:latin typeface="Comic Sans MS" charset="0"/>
            </a:endParaRPr>
          </a:p>
        </p:txBody>
      </p:sp>
      <p:sp>
        <p:nvSpPr>
          <p:cNvPr id="3" name="Straight Connector 56337">
            <a:extLst>
              <a:ext uri="{FF2B5EF4-FFF2-40B4-BE49-F238E27FC236}">
                <a16:creationId xmlns:a16="http://schemas.microsoft.com/office/drawing/2014/main" xmlns="" id="{68911BEF-70DB-49DF-97A1-57D001B9E9E5}"/>
              </a:ext>
            </a:extLst>
          </p:cNvPr>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
        <p:nvSpPr>
          <p:cNvPr id="4" name="ZoneTexte 3">
            <a:extLst>
              <a:ext uri="{FF2B5EF4-FFF2-40B4-BE49-F238E27FC236}">
                <a16:creationId xmlns:a16="http://schemas.microsoft.com/office/drawing/2014/main" xmlns="" id="{16777B1B-01BE-470F-BDED-B756D244B163}"/>
              </a:ext>
            </a:extLst>
          </p:cNvPr>
          <p:cNvSpPr txBox="1"/>
          <p:nvPr/>
        </p:nvSpPr>
        <p:spPr>
          <a:xfrm>
            <a:off x="1763688" y="2714050"/>
            <a:ext cx="5492209" cy="830997"/>
          </a:xfrm>
          <a:prstGeom prst="rect">
            <a:avLst/>
          </a:prstGeom>
          <a:noFill/>
        </p:spPr>
        <p:txBody>
          <a:bodyPr wrap="none" rtlCol="0">
            <a:spAutoFit/>
          </a:bodyPr>
          <a:lstStyle/>
          <a:p>
            <a:r>
              <a:rPr lang="fr-FR" b="1" dirty="0">
                <a:solidFill>
                  <a:schemeClr val="tx1"/>
                </a:solidFill>
                <a:latin typeface="Comic Sans MS" panose="030F0702030302020204" pitchFamily="66" charset="0"/>
              </a:rPr>
              <a:t>Exemple de l’épidémie à Ebola virus</a:t>
            </a:r>
          </a:p>
          <a:p>
            <a:r>
              <a:rPr lang="fr-FR" b="1" dirty="0">
                <a:solidFill>
                  <a:schemeClr val="tx1"/>
                </a:solidFill>
                <a:latin typeface="Comic Sans MS" panose="030F0702030302020204" pitchFamily="66" charset="0"/>
              </a:rPr>
              <a:t>en Afrique de l’ouest (2014-5)</a:t>
            </a:r>
          </a:p>
        </p:txBody>
      </p:sp>
    </p:spTree>
    <p:extLst>
      <p:ext uri="{BB962C8B-B14F-4D97-AF65-F5344CB8AC3E}">
        <p14:creationId xmlns:p14="http://schemas.microsoft.com/office/powerpoint/2010/main" val="910232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traight Connector 56337"/>
          <p:cNvSpPr>
            <a:spLocks noChangeShapeType="1"/>
          </p:cNvSpPr>
          <p:nvPr/>
        </p:nvSpPr>
        <p:spPr bwMode="auto">
          <a:xfrm>
            <a:off x="0" y="700088"/>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sz="1800">
              <a:latin typeface="Arial" charset="0"/>
              <a:ea typeface="ＭＳ Ｐゴシック" charset="0"/>
              <a:cs typeface="+mn-cs"/>
            </a:endParaRPr>
          </a:p>
        </p:txBody>
      </p:sp>
      <p:sp>
        <p:nvSpPr>
          <p:cNvPr id="34820" name="Text Box 2"/>
          <p:cNvSpPr txBox="1">
            <a:spLocks noChangeArrowheads="1"/>
          </p:cNvSpPr>
          <p:nvPr/>
        </p:nvSpPr>
        <p:spPr bwMode="auto">
          <a:xfrm>
            <a:off x="5580112" y="6453336"/>
            <a:ext cx="4278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400" b="1" dirty="0">
                <a:latin typeface="Comic Sans MS" charset="0"/>
              </a:rPr>
              <a:t>Guinée, Liberia, Sierra Leone, 2014</a:t>
            </a:r>
          </a:p>
        </p:txBody>
      </p:sp>
      <p:pic>
        <p:nvPicPr>
          <p:cNvPr id="4" name="Virus genomes reveal factors that spread and sustained the Ebola epidem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520" y="1566938"/>
            <a:ext cx="8244408" cy="4710477"/>
          </a:xfrm>
          <a:prstGeom prst="rect">
            <a:avLst/>
          </a:prstGeom>
        </p:spPr>
      </p:pic>
      <p:sp>
        <p:nvSpPr>
          <p:cNvPr id="6" name="ZoneTexte 5"/>
          <p:cNvSpPr txBox="1"/>
          <p:nvPr/>
        </p:nvSpPr>
        <p:spPr>
          <a:xfrm>
            <a:off x="-36513" y="44624"/>
            <a:ext cx="9577388" cy="2185214"/>
          </a:xfrm>
          <a:prstGeom prst="rect">
            <a:avLst/>
          </a:prstGeom>
          <a:noFill/>
        </p:spPr>
        <p:txBody>
          <a:bodyPr>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r>
              <a:rPr lang="fr-FR" b="1" dirty="0">
                <a:solidFill>
                  <a:schemeClr val="tx1"/>
                </a:solidFill>
                <a:latin typeface="Comic Sans MS" charset="0"/>
              </a:rPr>
              <a:t>         Etudier aussi le génome des agents infectieux</a:t>
            </a:r>
          </a:p>
          <a:p>
            <a:endParaRPr lang="fr-FR" b="1" dirty="0">
              <a:solidFill>
                <a:schemeClr val="tx1"/>
              </a:solidFill>
              <a:latin typeface="Comic Sans MS" charset="0"/>
            </a:endParaRPr>
          </a:p>
          <a:p>
            <a:r>
              <a:rPr lang="fr-FR" b="1" dirty="0">
                <a:solidFill>
                  <a:schemeClr val="tx1"/>
                </a:solidFill>
                <a:latin typeface="Comic Sans MS" charset="0"/>
              </a:rPr>
              <a:t>          </a:t>
            </a:r>
            <a:r>
              <a:rPr lang="fr-FR" sz="2000" b="1" dirty="0">
                <a:solidFill>
                  <a:schemeClr val="tx1"/>
                </a:solidFill>
                <a:latin typeface="Comic Sans MS" charset="0"/>
              </a:rPr>
              <a:t>exemple de l</a:t>
            </a:r>
            <a:r>
              <a:rPr lang="ja-JP" altLang="fr-FR" sz="2000" b="1" dirty="0">
                <a:solidFill>
                  <a:schemeClr val="tx1"/>
                </a:solidFill>
                <a:latin typeface="Comic Sans MS" charset="0"/>
              </a:rPr>
              <a:t>’</a:t>
            </a:r>
            <a:r>
              <a:rPr lang="fr-FR" sz="2000" b="1" dirty="0">
                <a:solidFill>
                  <a:schemeClr val="tx1"/>
                </a:solidFill>
                <a:latin typeface="Comic Sans MS" charset="0"/>
              </a:rPr>
              <a:t>épidémie d</a:t>
            </a:r>
            <a:r>
              <a:rPr lang="ja-JP" altLang="fr-FR" sz="2000" b="1" dirty="0">
                <a:solidFill>
                  <a:schemeClr val="tx1"/>
                </a:solidFill>
                <a:latin typeface="Comic Sans MS" charset="0"/>
              </a:rPr>
              <a:t>’</a:t>
            </a:r>
            <a:r>
              <a:rPr lang="fr-FR" sz="2000" b="1" dirty="0">
                <a:solidFill>
                  <a:schemeClr val="tx1"/>
                </a:solidFill>
                <a:latin typeface="Comic Sans MS" charset="0"/>
              </a:rPr>
              <a:t>Ebola en Afrique de l</a:t>
            </a:r>
            <a:r>
              <a:rPr lang="ja-JP" altLang="fr-FR" sz="2000" b="1" dirty="0">
                <a:solidFill>
                  <a:schemeClr val="tx1"/>
                </a:solidFill>
                <a:latin typeface="Comic Sans MS" charset="0"/>
              </a:rPr>
              <a:t>’</a:t>
            </a:r>
            <a:r>
              <a:rPr lang="fr-FR" sz="2000" b="1" dirty="0">
                <a:solidFill>
                  <a:schemeClr val="tx1"/>
                </a:solidFill>
                <a:latin typeface="Comic Sans MS" charset="0"/>
              </a:rPr>
              <a:t>Ouest</a:t>
            </a:r>
          </a:p>
          <a:p>
            <a:r>
              <a:rPr lang="fr-FR" sz="2000" b="1" dirty="0">
                <a:solidFill>
                  <a:schemeClr val="tx1"/>
                </a:solidFill>
                <a:latin typeface="Comic Sans MS" charset="0"/>
              </a:rPr>
              <a:t>         </a:t>
            </a:r>
            <a:r>
              <a:rPr lang="fr-FR" sz="2000" b="1" dirty="0">
                <a:solidFill>
                  <a:srgbClr val="0000FF"/>
                </a:solidFill>
                <a:latin typeface="Comic Sans MS" charset="0"/>
              </a:rPr>
              <a:t>étude de la diffusion du virus par séquençage de son génome</a:t>
            </a:r>
          </a:p>
          <a:p>
            <a:pPr>
              <a:buFont typeface="Arial" charset="0"/>
              <a:buChar char="•"/>
            </a:pPr>
            <a:endParaRPr lang="fr-FR" b="1" dirty="0">
              <a:solidFill>
                <a:srgbClr val="0000FF"/>
              </a:solidFill>
              <a:latin typeface="Comic Sans MS" charset="0"/>
            </a:endParaRPr>
          </a:p>
          <a:p>
            <a:pPr>
              <a:buFont typeface="Arial" charset="0"/>
              <a:buChar char="•"/>
            </a:pPr>
            <a:endParaRPr lang="fr-FR" sz="2000" b="1" dirty="0">
              <a:solidFill>
                <a:srgbClr val="D9D9D9"/>
              </a:solidFill>
              <a:latin typeface="Comic Sans MS" charset="0"/>
            </a:endParaRPr>
          </a:p>
        </p:txBody>
      </p:sp>
      <p:sp>
        <p:nvSpPr>
          <p:cNvPr id="3" name="ZoneTexte 2"/>
          <p:cNvSpPr txBox="1"/>
          <p:nvPr/>
        </p:nvSpPr>
        <p:spPr>
          <a:xfrm>
            <a:off x="2915816" y="6427379"/>
            <a:ext cx="2215671" cy="307777"/>
          </a:xfrm>
          <a:prstGeom prst="rect">
            <a:avLst/>
          </a:prstGeom>
          <a:noFill/>
        </p:spPr>
        <p:txBody>
          <a:bodyPr wrap="none" rtlCol="0">
            <a:spAutoFit/>
          </a:bodyPr>
          <a:lstStyle/>
          <a:p>
            <a:r>
              <a:rPr lang="fr-FR" sz="1400" b="1" dirty="0">
                <a:latin typeface="Comic Sans MS" panose="030F0702030302020204" pitchFamily="66" charset="0"/>
              </a:rPr>
              <a:t>Youtu.be/j4Ut4krp8GQ</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388" y="188913"/>
            <a:ext cx="9577387" cy="5262562"/>
          </a:xfrm>
          <a:prstGeom prst="rect">
            <a:avLst/>
          </a:prstGeom>
          <a:noFill/>
        </p:spPr>
        <p:txBody>
          <a:bodyPr>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r>
              <a:rPr lang="fr-FR" b="1">
                <a:solidFill>
                  <a:schemeClr val="tx1"/>
                </a:solidFill>
                <a:latin typeface="Comic Sans MS" charset="0"/>
              </a:rPr>
              <a:t>         Etudier le génome humain, pourquoi faire ?</a:t>
            </a:r>
          </a:p>
          <a:p>
            <a:endParaRPr lang="fr-FR" b="1">
              <a:solidFill>
                <a:schemeClr val="tx1"/>
              </a:solidFill>
              <a:latin typeface="Comic Sans MS" charset="0"/>
            </a:endParaRPr>
          </a:p>
          <a:p>
            <a:endParaRPr lang="fr-FR" b="1">
              <a:solidFill>
                <a:schemeClr val="tx1"/>
              </a:solidFill>
              <a:latin typeface="Comic Sans MS" charset="0"/>
            </a:endParaRPr>
          </a:p>
          <a:p>
            <a:pPr>
              <a:buFont typeface="Arial" charset="0"/>
              <a:buChar char="•"/>
            </a:pPr>
            <a:endParaRPr lang="fr-FR" b="1">
              <a:solidFill>
                <a:schemeClr val="tx1"/>
              </a:solidFill>
              <a:latin typeface="Comic Sans MS" charset="0"/>
            </a:endParaRP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rgbClr val="D9D9D9"/>
                </a:solidFill>
                <a:latin typeface="Comic Sans MS" charset="0"/>
              </a:rPr>
              <a:t>Comprendre son fonctionnement</a:t>
            </a:r>
          </a:p>
          <a:p>
            <a:r>
              <a:rPr lang="fr-FR" sz="2000" b="1">
                <a:solidFill>
                  <a:srgbClr val="D9D9D9"/>
                </a:solidFill>
                <a:latin typeface="Comic Sans MS" charset="0"/>
              </a:rPr>
              <a:t>   (la régulation de l</a:t>
            </a:r>
            <a:r>
              <a:rPr lang="ja-JP" altLang="fr-FR" sz="2000" b="1">
                <a:solidFill>
                  <a:srgbClr val="D9D9D9"/>
                </a:solidFill>
                <a:latin typeface="Comic Sans MS" charset="0"/>
              </a:rPr>
              <a:t>’</a:t>
            </a:r>
            <a:r>
              <a:rPr lang="fr-FR" sz="2000" b="1">
                <a:solidFill>
                  <a:srgbClr val="D9D9D9"/>
                </a:solidFill>
                <a:latin typeface="Comic Sans MS" charset="0"/>
              </a:rPr>
              <a:t>expression des gènes)</a:t>
            </a: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rgbClr val="D9D9D9"/>
                </a:solidFill>
                <a:latin typeface="Comic Sans MS" charset="0"/>
              </a:rPr>
              <a:t>Reconstituer l</a:t>
            </a:r>
            <a:r>
              <a:rPr lang="ja-JP" altLang="fr-FR" sz="2000" b="1">
                <a:solidFill>
                  <a:srgbClr val="D9D9D9"/>
                </a:solidFill>
                <a:latin typeface="Comic Sans MS" charset="0"/>
              </a:rPr>
              <a:t>’</a:t>
            </a:r>
            <a:r>
              <a:rPr lang="fr-FR" sz="2000" b="1">
                <a:solidFill>
                  <a:srgbClr val="D9D9D9"/>
                </a:solidFill>
                <a:latin typeface="Comic Sans MS" charset="0"/>
              </a:rPr>
              <a:t>histoire de l</a:t>
            </a:r>
            <a:r>
              <a:rPr lang="ja-JP" altLang="fr-FR" sz="2000" b="1">
                <a:solidFill>
                  <a:srgbClr val="D9D9D9"/>
                </a:solidFill>
                <a:latin typeface="Comic Sans MS" charset="0"/>
              </a:rPr>
              <a:t>’</a:t>
            </a:r>
            <a:r>
              <a:rPr lang="fr-FR" sz="2000" b="1">
                <a:solidFill>
                  <a:srgbClr val="D9D9D9"/>
                </a:solidFill>
                <a:latin typeface="Comic Sans MS" charset="0"/>
              </a:rPr>
              <a:t>humanité</a:t>
            </a: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rgbClr val="D9D9D9"/>
                </a:solidFill>
                <a:latin typeface="Comic Sans MS" charset="0"/>
              </a:rPr>
              <a:t>Identifier les maladies liées à des mutations somatiques (cancer)</a:t>
            </a:r>
          </a:p>
          <a:p>
            <a:pPr>
              <a:buFont typeface="Arial" charset="0"/>
              <a:buChar char="•"/>
            </a:pPr>
            <a:endParaRPr lang="fr-FR" sz="2000" b="1">
              <a:solidFill>
                <a:srgbClr val="D9D9D9"/>
              </a:solidFill>
              <a:latin typeface="Comic Sans MS" charset="0"/>
            </a:endParaRPr>
          </a:p>
          <a:p>
            <a:pPr>
              <a:buFont typeface="Arial" charset="0"/>
              <a:buChar char="•"/>
            </a:pPr>
            <a:r>
              <a:rPr lang="fr-FR" sz="2000" b="1">
                <a:solidFill>
                  <a:srgbClr val="D9D9D9"/>
                </a:solidFill>
                <a:latin typeface="Comic Sans MS" charset="0"/>
              </a:rPr>
              <a:t>Evaluer la prédispositions aux maladies complexes </a:t>
            </a:r>
            <a:r>
              <a:rPr lang="fr-FR" sz="1800" b="1">
                <a:solidFill>
                  <a:srgbClr val="D9D9D9"/>
                </a:solidFill>
                <a:latin typeface="Comic Sans MS" charset="0"/>
              </a:rPr>
              <a:t>(neurodégénératives, </a:t>
            </a:r>
          </a:p>
          <a:p>
            <a:r>
              <a:rPr lang="fr-FR" sz="1800" b="1">
                <a:solidFill>
                  <a:srgbClr val="D9D9D9"/>
                </a:solidFill>
                <a:latin typeface="Comic Sans MS" charset="0"/>
              </a:rPr>
              <a:t>   cancer , maladies cardiovasculaires, autoimmunes,..</a:t>
            </a:r>
            <a:r>
              <a:rPr lang="fr-FR" sz="2000" b="1">
                <a:solidFill>
                  <a:srgbClr val="D9D9D9"/>
                </a:solidFill>
                <a:latin typeface="Comic Sans MS" charset="0"/>
              </a:rPr>
              <a:t>)</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chemeClr val="tx1"/>
                </a:solidFill>
                <a:latin typeface="Comic Sans MS" charset="0"/>
              </a:rPr>
              <a:t>Identifier les maladies héréditaires</a:t>
            </a:r>
          </a:p>
        </p:txBody>
      </p:sp>
      <p:sp>
        <p:nvSpPr>
          <p:cNvPr id="3" name="Straight Connector 56337">
            <a:extLst/>
          </p:cNvPr>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oneTexte 5"/>
          <p:cNvSpPr txBox="1">
            <a:spLocks noChangeArrowheads="1"/>
          </p:cNvSpPr>
          <p:nvPr/>
        </p:nvSpPr>
        <p:spPr bwMode="auto">
          <a:xfrm>
            <a:off x="1069975" y="478632"/>
            <a:ext cx="7004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dirty="0">
                <a:latin typeface="Comic Sans MS" charset="0"/>
              </a:rPr>
              <a:t>Génome et médecine: conquêtes et frontières</a:t>
            </a:r>
          </a:p>
          <a:p>
            <a:endParaRPr lang="fr-FR" sz="2400" b="1" dirty="0">
              <a:latin typeface="Comic Sans MS" charset="0"/>
            </a:endParaRPr>
          </a:p>
        </p:txBody>
      </p:sp>
      <p:sp>
        <p:nvSpPr>
          <p:cNvPr id="2" name="Rectangle 1"/>
          <p:cNvSpPr/>
          <p:nvPr/>
        </p:nvSpPr>
        <p:spPr>
          <a:xfrm>
            <a:off x="6269038" y="5691188"/>
            <a:ext cx="357187" cy="102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148" name="Image 8" descr="photo imagine.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2476500"/>
            <a:ext cx="56483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2"/>
          <p:cNvSpPr>
            <a:spLocks noChangeArrowheads="1"/>
          </p:cNvSpPr>
          <p:nvPr/>
        </p:nvSpPr>
        <p:spPr bwMode="auto">
          <a:xfrm>
            <a:off x="588963" y="1144588"/>
            <a:ext cx="10337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fr-FR" sz="1600">
                <a:latin typeface="Comic Sans MS" charset="0"/>
              </a:rPr>
              <a:t>Alain Fischer</a:t>
            </a:r>
          </a:p>
          <a:p>
            <a:pPr>
              <a:lnSpc>
                <a:spcPct val="150000"/>
              </a:lnSpc>
            </a:pPr>
            <a:r>
              <a:rPr lang="fr-FR" sz="1600">
                <a:latin typeface="Comic Sans MS" charset="0"/>
              </a:rPr>
              <a:t>Hôpital Necker Enfants Malades, Inserm, Institut Imagine, Collège de France, Paris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323850" y="547688"/>
            <a:ext cx="8293100" cy="6310312"/>
            <a:chOff x="385" y="119"/>
            <a:chExt cx="5224" cy="3975"/>
          </a:xfrm>
        </p:grpSpPr>
        <p:pic>
          <p:nvPicPr>
            <p:cNvPr id="37895" name="Picture 3" descr="In this example, two unaffected parents each carry one copy of a gene mutation for an autosomal recessive disorder.  They have one affected child and three unaffected children, two of which carry one copy of the gene mutation."/>
            <p:cNvPicPr>
              <a:picLocks noChangeAspect="1" noChangeArrowheads="1"/>
            </p:cNvPicPr>
            <p:nvPr/>
          </p:nvPicPr>
          <p:blipFill>
            <a:blip r:embed="rId3">
              <a:extLst>
                <a:ext uri="{28A0092B-C50C-407E-A947-70E740481C1C}">
                  <a14:useLocalDpi xmlns:a14="http://schemas.microsoft.com/office/drawing/2010/main" val="0"/>
                </a:ext>
              </a:extLst>
            </a:blip>
            <a:srcRect b="3706"/>
            <a:stretch>
              <a:fillRect/>
            </a:stretch>
          </p:blipFill>
          <p:spPr bwMode="auto">
            <a:xfrm>
              <a:off x="385" y="119"/>
              <a:ext cx="3201" cy="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4" descr="chromosome"/>
            <p:cNvPicPr>
              <a:picLocks noChangeAspect="1" noChangeArrowheads="1"/>
            </p:cNvPicPr>
            <p:nvPr/>
          </p:nvPicPr>
          <p:blipFill>
            <a:blip r:embed="rId4" cstate="email">
              <a:extLst>
                <a:ext uri="{28A0092B-C50C-407E-A947-70E740481C1C}">
                  <a14:useLocalDpi xmlns:a14="http://schemas.microsoft.com/office/drawing/2010/main" val="0"/>
                </a:ext>
              </a:extLst>
            </a:blip>
            <a:srcRect r="13033"/>
            <a:stretch>
              <a:fillRect/>
            </a:stretch>
          </p:blipFill>
          <p:spPr bwMode="auto">
            <a:xfrm>
              <a:off x="4105" y="754"/>
              <a:ext cx="1504" cy="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5"/>
            <p:cNvSpPr>
              <a:spLocks noChangeArrowheads="1"/>
            </p:cNvSpPr>
            <p:nvPr/>
          </p:nvSpPr>
          <p:spPr bwMode="auto">
            <a:xfrm>
              <a:off x="1054" y="1321"/>
              <a:ext cx="68" cy="91"/>
            </a:xfrm>
            <a:prstGeom prst="rect">
              <a:avLst/>
            </a:prstGeom>
            <a:solidFill>
              <a:srgbClr val="FF0000"/>
            </a:solidFill>
            <a:ln w="9525">
              <a:solidFill>
                <a:srgbClr val="FF0000"/>
              </a:solidFill>
              <a:miter lim="800000"/>
              <a:headEnd/>
              <a:tailEnd/>
            </a:ln>
          </p:spPr>
          <p:txBody>
            <a:bodyPr wrap="none" anchor="ctr"/>
            <a:lstStyle/>
            <a:p>
              <a:pPr eaLnBrk="1" hangingPunct="1"/>
              <a:endParaRPr lang="fr-FR">
                <a:solidFill>
                  <a:schemeClr val="tx1"/>
                </a:solidFill>
                <a:latin typeface="Wingdings 3" charset="0"/>
              </a:endParaRPr>
            </a:p>
          </p:txBody>
        </p:sp>
        <p:sp>
          <p:nvSpPr>
            <p:cNvPr id="37898" name="Rectangle 6"/>
            <p:cNvSpPr>
              <a:spLocks noChangeArrowheads="1"/>
            </p:cNvSpPr>
            <p:nvPr/>
          </p:nvSpPr>
          <p:spPr bwMode="auto">
            <a:xfrm>
              <a:off x="2652" y="1321"/>
              <a:ext cx="68" cy="91"/>
            </a:xfrm>
            <a:prstGeom prst="rect">
              <a:avLst/>
            </a:prstGeom>
            <a:solidFill>
              <a:srgbClr val="FF0000"/>
            </a:solidFill>
            <a:ln w="9525">
              <a:solidFill>
                <a:srgbClr val="FF0000"/>
              </a:solidFill>
              <a:miter lim="800000"/>
              <a:headEnd/>
              <a:tailEnd/>
            </a:ln>
          </p:spPr>
          <p:txBody>
            <a:bodyPr wrap="none" anchor="ctr"/>
            <a:lstStyle/>
            <a:p>
              <a:pPr eaLnBrk="1" hangingPunct="1"/>
              <a:endParaRPr lang="fr-FR">
                <a:solidFill>
                  <a:schemeClr val="tx1"/>
                </a:solidFill>
                <a:latin typeface="Wingdings 3" charset="0"/>
              </a:endParaRPr>
            </a:p>
          </p:txBody>
        </p:sp>
        <p:sp>
          <p:nvSpPr>
            <p:cNvPr id="37899" name="Rectangle 7"/>
            <p:cNvSpPr>
              <a:spLocks noChangeArrowheads="1"/>
            </p:cNvSpPr>
            <p:nvPr/>
          </p:nvSpPr>
          <p:spPr bwMode="auto">
            <a:xfrm>
              <a:off x="3311" y="3453"/>
              <a:ext cx="68" cy="91"/>
            </a:xfrm>
            <a:prstGeom prst="rect">
              <a:avLst/>
            </a:prstGeom>
            <a:solidFill>
              <a:srgbClr val="FF0000"/>
            </a:solidFill>
            <a:ln w="9525">
              <a:solidFill>
                <a:srgbClr val="FF0000"/>
              </a:solidFill>
              <a:miter lim="800000"/>
              <a:headEnd/>
              <a:tailEnd/>
            </a:ln>
          </p:spPr>
          <p:txBody>
            <a:bodyPr wrap="none" anchor="ctr"/>
            <a:lstStyle/>
            <a:p>
              <a:pPr eaLnBrk="1" hangingPunct="1"/>
              <a:endParaRPr lang="fr-FR">
                <a:solidFill>
                  <a:schemeClr val="tx1"/>
                </a:solidFill>
                <a:latin typeface="Wingdings 3" charset="0"/>
              </a:endParaRPr>
            </a:p>
          </p:txBody>
        </p:sp>
        <p:sp>
          <p:nvSpPr>
            <p:cNvPr id="37900" name="Rectangle 8"/>
            <p:cNvSpPr>
              <a:spLocks noChangeArrowheads="1"/>
            </p:cNvSpPr>
            <p:nvPr/>
          </p:nvSpPr>
          <p:spPr bwMode="auto">
            <a:xfrm>
              <a:off x="3411" y="3453"/>
              <a:ext cx="68" cy="91"/>
            </a:xfrm>
            <a:prstGeom prst="rect">
              <a:avLst/>
            </a:prstGeom>
            <a:solidFill>
              <a:srgbClr val="FF0000"/>
            </a:solidFill>
            <a:ln w="9525">
              <a:solidFill>
                <a:srgbClr val="FF0000"/>
              </a:solidFill>
              <a:miter lim="800000"/>
              <a:headEnd/>
              <a:tailEnd/>
            </a:ln>
          </p:spPr>
          <p:txBody>
            <a:bodyPr wrap="none" anchor="ctr"/>
            <a:lstStyle/>
            <a:p>
              <a:pPr eaLnBrk="1" hangingPunct="1"/>
              <a:endParaRPr lang="fr-FR">
                <a:solidFill>
                  <a:schemeClr val="tx1"/>
                </a:solidFill>
                <a:latin typeface="Wingdings 3" charset="0"/>
              </a:endParaRPr>
            </a:p>
          </p:txBody>
        </p:sp>
        <p:sp>
          <p:nvSpPr>
            <p:cNvPr id="37901" name="Rectangle 9"/>
            <p:cNvSpPr>
              <a:spLocks noChangeArrowheads="1"/>
            </p:cNvSpPr>
            <p:nvPr/>
          </p:nvSpPr>
          <p:spPr bwMode="auto">
            <a:xfrm>
              <a:off x="2561" y="3453"/>
              <a:ext cx="68" cy="91"/>
            </a:xfrm>
            <a:prstGeom prst="rect">
              <a:avLst/>
            </a:prstGeom>
            <a:solidFill>
              <a:srgbClr val="FF0000"/>
            </a:solidFill>
            <a:ln w="9525">
              <a:solidFill>
                <a:srgbClr val="FF0000"/>
              </a:solidFill>
              <a:miter lim="800000"/>
              <a:headEnd/>
              <a:tailEnd/>
            </a:ln>
          </p:spPr>
          <p:txBody>
            <a:bodyPr wrap="none" anchor="ctr"/>
            <a:lstStyle/>
            <a:p>
              <a:pPr eaLnBrk="1" hangingPunct="1"/>
              <a:endParaRPr lang="fr-FR">
                <a:solidFill>
                  <a:schemeClr val="tx1"/>
                </a:solidFill>
                <a:latin typeface="Wingdings 3" charset="0"/>
              </a:endParaRPr>
            </a:p>
          </p:txBody>
        </p:sp>
        <p:sp>
          <p:nvSpPr>
            <p:cNvPr id="37902" name="Rectangle 10"/>
            <p:cNvSpPr>
              <a:spLocks noChangeArrowheads="1"/>
            </p:cNvSpPr>
            <p:nvPr/>
          </p:nvSpPr>
          <p:spPr bwMode="auto">
            <a:xfrm>
              <a:off x="1270" y="3453"/>
              <a:ext cx="68" cy="91"/>
            </a:xfrm>
            <a:prstGeom prst="rect">
              <a:avLst/>
            </a:prstGeom>
            <a:solidFill>
              <a:srgbClr val="FF0000"/>
            </a:solidFill>
            <a:ln w="9525">
              <a:solidFill>
                <a:srgbClr val="FF0000"/>
              </a:solidFill>
              <a:miter lim="800000"/>
              <a:headEnd/>
              <a:tailEnd/>
            </a:ln>
          </p:spPr>
          <p:txBody>
            <a:bodyPr wrap="none" anchor="ctr"/>
            <a:lstStyle/>
            <a:p>
              <a:pPr eaLnBrk="1" hangingPunct="1"/>
              <a:endParaRPr lang="fr-FR">
                <a:solidFill>
                  <a:schemeClr val="tx1"/>
                </a:solidFill>
                <a:latin typeface="Wingdings 3" charset="0"/>
              </a:endParaRPr>
            </a:p>
          </p:txBody>
        </p:sp>
        <p:sp>
          <p:nvSpPr>
            <p:cNvPr id="37903" name="Rectangle 11"/>
            <p:cNvSpPr>
              <a:spLocks noChangeArrowheads="1"/>
            </p:cNvSpPr>
            <p:nvPr/>
          </p:nvSpPr>
          <p:spPr bwMode="auto">
            <a:xfrm>
              <a:off x="453" y="2024"/>
              <a:ext cx="136" cy="136"/>
            </a:xfrm>
            <a:prstGeom prst="rect">
              <a:avLst/>
            </a:prstGeom>
            <a:solidFill>
              <a:srgbClr val="FF0000"/>
            </a:solidFill>
            <a:ln w="9525">
              <a:solidFill>
                <a:srgbClr val="FF0000"/>
              </a:solidFill>
              <a:miter lim="800000"/>
              <a:headEnd/>
              <a:tailEnd/>
            </a:ln>
          </p:spPr>
          <p:txBody>
            <a:bodyPr wrap="none" anchor="ctr"/>
            <a:lstStyle/>
            <a:p>
              <a:pPr eaLnBrk="1" hangingPunct="1"/>
              <a:endParaRPr lang="fr-FR">
                <a:solidFill>
                  <a:schemeClr val="tx1"/>
                </a:solidFill>
                <a:latin typeface="Wingdings 3" charset="0"/>
              </a:endParaRPr>
            </a:p>
          </p:txBody>
        </p:sp>
        <p:sp>
          <p:nvSpPr>
            <p:cNvPr id="37904" name="Rectangle 12"/>
            <p:cNvSpPr>
              <a:spLocks noChangeArrowheads="1"/>
            </p:cNvSpPr>
            <p:nvPr/>
          </p:nvSpPr>
          <p:spPr bwMode="auto">
            <a:xfrm>
              <a:off x="453" y="2228"/>
              <a:ext cx="68" cy="136"/>
            </a:xfrm>
            <a:prstGeom prst="rect">
              <a:avLst/>
            </a:prstGeom>
            <a:solidFill>
              <a:srgbClr val="FF0000"/>
            </a:solidFill>
            <a:ln w="9525">
              <a:solidFill>
                <a:srgbClr val="FF0000"/>
              </a:solidFill>
              <a:miter lim="800000"/>
              <a:headEnd/>
              <a:tailEnd/>
            </a:ln>
          </p:spPr>
          <p:txBody>
            <a:bodyPr wrap="none" anchor="ctr"/>
            <a:lstStyle/>
            <a:p>
              <a:pPr eaLnBrk="1" hangingPunct="1"/>
              <a:endParaRPr lang="fr-FR">
                <a:solidFill>
                  <a:schemeClr val="tx1"/>
                </a:solidFill>
                <a:latin typeface="Wingdings 3" charset="0"/>
              </a:endParaRPr>
            </a:p>
          </p:txBody>
        </p:sp>
      </p:grpSp>
      <p:sp>
        <p:nvSpPr>
          <p:cNvPr id="37891" name="Oval 13"/>
          <p:cNvSpPr>
            <a:spLocks noChangeArrowheads="1"/>
          </p:cNvSpPr>
          <p:nvPr/>
        </p:nvSpPr>
        <p:spPr bwMode="auto">
          <a:xfrm>
            <a:off x="3995738" y="3860800"/>
            <a:ext cx="1439862" cy="28082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fr-FR">
              <a:solidFill>
                <a:schemeClr val="tx1"/>
              </a:solidFill>
              <a:latin typeface="Wingdings 3" charset="0"/>
            </a:endParaRPr>
          </a:p>
        </p:txBody>
      </p:sp>
      <p:sp>
        <p:nvSpPr>
          <p:cNvPr id="37892" name="Text Box 16"/>
          <p:cNvSpPr txBox="1">
            <a:spLocks noChangeArrowheads="1"/>
          </p:cNvSpPr>
          <p:nvPr/>
        </p:nvSpPr>
        <p:spPr bwMode="auto">
          <a:xfrm>
            <a:off x="3744913" y="-11113"/>
            <a:ext cx="6227762" cy="221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lnSpc>
                <a:spcPct val="150000"/>
              </a:lnSpc>
            </a:pPr>
            <a:r>
              <a:rPr lang="fr-FR" sz="2600" b="1">
                <a:latin typeface="Comic Sans MS" charset="0"/>
              </a:rPr>
              <a:t>Hérédité mendelienne</a:t>
            </a:r>
          </a:p>
          <a:p>
            <a:pPr algn="ctr" eaLnBrk="1" hangingPunct="1">
              <a:lnSpc>
                <a:spcPct val="150000"/>
              </a:lnSpc>
            </a:pPr>
            <a:r>
              <a:rPr lang="fr-FR" sz="2600" b="1">
                <a:latin typeface="Comic Sans MS" charset="0"/>
              </a:rPr>
              <a:t>1 gène,1 maladie</a:t>
            </a:r>
          </a:p>
          <a:p>
            <a:pPr algn="ctr" eaLnBrk="1" hangingPunct="1">
              <a:lnSpc>
                <a:spcPct val="150000"/>
              </a:lnSpc>
            </a:pPr>
            <a:r>
              <a:rPr lang="fr-FR" sz="2000" b="1">
                <a:latin typeface="Comic Sans MS" charset="0"/>
              </a:rPr>
              <a:t>Mucoviscidose, drépanocytose…</a:t>
            </a:r>
          </a:p>
          <a:p>
            <a:pPr algn="ctr" eaLnBrk="1" hangingPunct="1">
              <a:lnSpc>
                <a:spcPct val="150000"/>
              </a:lnSpc>
            </a:pPr>
            <a:endParaRPr lang="fr-FR" sz="2000" b="1">
              <a:latin typeface="Comic Sans MS" charset="0"/>
            </a:endParaRPr>
          </a:p>
        </p:txBody>
      </p:sp>
      <p:sp>
        <p:nvSpPr>
          <p:cNvPr id="37893" name="ZoneTexte 16"/>
          <p:cNvSpPr txBox="1">
            <a:spLocks noChangeArrowheads="1"/>
          </p:cNvSpPr>
          <p:nvPr/>
        </p:nvSpPr>
        <p:spPr bwMode="auto">
          <a:xfrm>
            <a:off x="5364163" y="6237288"/>
            <a:ext cx="3903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400" b="1">
                <a:latin typeface="Comic Sans MS" charset="0"/>
              </a:rPr>
              <a:t>Concept simple et ”vrai“ </a:t>
            </a:r>
          </a:p>
        </p:txBody>
      </p:sp>
      <p:sp>
        <p:nvSpPr>
          <p:cNvPr id="37894" name="ZoneTexte 15"/>
          <p:cNvSpPr txBox="1">
            <a:spLocks noChangeArrowheads="1"/>
          </p:cNvSpPr>
          <p:nvPr/>
        </p:nvSpPr>
        <p:spPr bwMode="auto">
          <a:xfrm>
            <a:off x="1116013" y="620713"/>
            <a:ext cx="31686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000" b="1">
                <a:solidFill>
                  <a:srgbClr val="000066"/>
                </a:solidFill>
                <a:latin typeface="Comic Sans MS" charset="0"/>
              </a:rPr>
              <a:t>Autosomal recessive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92150" y="-26988"/>
            <a:ext cx="10520363"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150000"/>
              </a:lnSpc>
            </a:pPr>
            <a:r>
              <a:rPr lang="en-US" sz="2600" b="1">
                <a:solidFill>
                  <a:schemeClr val="tx1"/>
                </a:solidFill>
                <a:latin typeface="Comic Sans MS" charset="0"/>
              </a:rPr>
              <a:t>Génétique des maladies héréditaires mendeliennes</a:t>
            </a:r>
          </a:p>
        </p:txBody>
      </p:sp>
      <p:sp>
        <p:nvSpPr>
          <p:cNvPr id="39939" name="ZoneTexte 4"/>
          <p:cNvSpPr txBox="1">
            <a:spLocks noChangeArrowheads="1"/>
          </p:cNvSpPr>
          <p:nvPr/>
        </p:nvSpPr>
        <p:spPr bwMode="auto">
          <a:xfrm>
            <a:off x="287338" y="909638"/>
            <a:ext cx="8461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200" b="1">
                <a:solidFill>
                  <a:srgbClr val="000066"/>
                </a:solidFill>
                <a:latin typeface="Comic Sans MS" charset="0"/>
              </a:rPr>
              <a:t>8000</a:t>
            </a:r>
            <a:r>
              <a:rPr lang="fr-FR" sz="2200" b="1">
                <a:solidFill>
                  <a:srgbClr val="000066"/>
                </a:solidFill>
                <a:latin typeface="Bookman Old Style" charset="0"/>
              </a:rPr>
              <a:t> </a:t>
            </a:r>
            <a:r>
              <a:rPr lang="fr-FR" sz="2200" b="1">
                <a:solidFill>
                  <a:srgbClr val="000066"/>
                </a:solidFill>
                <a:latin typeface="Comic Sans MS" charset="0"/>
              </a:rPr>
              <a:t>maladies, 3500 gènes responsables identifiés</a:t>
            </a:r>
          </a:p>
        </p:txBody>
      </p:sp>
      <p:sp>
        <p:nvSpPr>
          <p:cNvPr id="2" name="Text Box 4"/>
          <p:cNvSpPr txBox="1">
            <a:spLocks noChangeArrowheads="1"/>
          </p:cNvSpPr>
          <p:nvPr/>
        </p:nvSpPr>
        <p:spPr bwMode="auto">
          <a:xfrm>
            <a:off x="447675" y="1341438"/>
            <a:ext cx="860425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873375" algn="l"/>
              </a:tabLst>
              <a:defRPr sz="3200">
                <a:solidFill>
                  <a:schemeClr val="tx1"/>
                </a:solidFill>
                <a:latin typeface="Times" charset="0"/>
                <a:ea typeface="MS PGothic" charset="0"/>
                <a:cs typeface="MS PGothic" charset="0"/>
              </a:defRPr>
            </a:lvl1pPr>
            <a:lvl2pPr>
              <a:tabLst>
                <a:tab pos="2873375" algn="l"/>
              </a:tabLst>
              <a:defRPr sz="2800">
                <a:solidFill>
                  <a:schemeClr val="tx1"/>
                </a:solidFill>
                <a:latin typeface="Times" charset="0"/>
                <a:ea typeface="MS PGothic" charset="0"/>
                <a:cs typeface="MS PGothic" charset="0"/>
              </a:defRPr>
            </a:lvl2pPr>
            <a:lvl3pPr>
              <a:tabLst>
                <a:tab pos="2873375" algn="l"/>
              </a:tabLst>
              <a:defRPr sz="2400">
                <a:solidFill>
                  <a:schemeClr val="tx1"/>
                </a:solidFill>
                <a:latin typeface="Times" charset="0"/>
                <a:ea typeface="MS PGothic" charset="0"/>
                <a:cs typeface="MS PGothic" charset="0"/>
              </a:defRPr>
            </a:lvl3pPr>
            <a:lvl4pPr>
              <a:tabLst>
                <a:tab pos="2873375" algn="l"/>
              </a:tabLst>
              <a:defRPr sz="2000">
                <a:solidFill>
                  <a:schemeClr val="tx1"/>
                </a:solidFill>
                <a:latin typeface="Times" charset="0"/>
                <a:ea typeface="MS PGothic" charset="0"/>
                <a:cs typeface="MS PGothic" charset="0"/>
              </a:defRPr>
            </a:lvl4pPr>
            <a:lvl5pPr>
              <a:tabLst>
                <a:tab pos="2873375" algn="l"/>
              </a:tabLst>
              <a:defRPr sz="2000">
                <a:solidFill>
                  <a:schemeClr val="tx1"/>
                </a:solidFill>
                <a:latin typeface="Times" charset="0"/>
                <a:ea typeface="MS PGothic" charset="0"/>
                <a:cs typeface="MS PGothic" charset="0"/>
              </a:defRPr>
            </a:lvl5pPr>
            <a:lvl6pPr eaLnBrk="0" hangingPunct="0">
              <a:tabLst>
                <a:tab pos="2873375" algn="l"/>
              </a:tabLst>
              <a:defRPr sz="2000">
                <a:solidFill>
                  <a:schemeClr val="tx1"/>
                </a:solidFill>
                <a:latin typeface="Times" charset="0"/>
                <a:ea typeface="MS PGothic" charset="0"/>
                <a:cs typeface="MS PGothic" charset="0"/>
              </a:defRPr>
            </a:lvl6pPr>
            <a:lvl7pPr eaLnBrk="0" hangingPunct="0">
              <a:tabLst>
                <a:tab pos="2873375" algn="l"/>
              </a:tabLst>
              <a:defRPr sz="2000">
                <a:solidFill>
                  <a:schemeClr val="tx1"/>
                </a:solidFill>
                <a:latin typeface="Times" charset="0"/>
                <a:ea typeface="MS PGothic" charset="0"/>
                <a:cs typeface="MS PGothic" charset="0"/>
              </a:defRPr>
            </a:lvl7pPr>
            <a:lvl8pPr eaLnBrk="0" hangingPunct="0">
              <a:tabLst>
                <a:tab pos="2873375" algn="l"/>
              </a:tabLst>
              <a:defRPr sz="2000">
                <a:solidFill>
                  <a:schemeClr val="tx1"/>
                </a:solidFill>
                <a:latin typeface="Times" charset="0"/>
                <a:ea typeface="MS PGothic" charset="0"/>
                <a:cs typeface="MS PGothic" charset="0"/>
              </a:defRPr>
            </a:lvl8pPr>
            <a:lvl9pPr eaLnBrk="0" hangingPunct="0">
              <a:tabLst>
                <a:tab pos="2873375" algn="l"/>
              </a:tabLst>
              <a:defRPr sz="2000">
                <a:solidFill>
                  <a:schemeClr val="tx1"/>
                </a:solidFill>
                <a:latin typeface="Times" charset="0"/>
                <a:ea typeface="MS PGothic" charset="0"/>
                <a:cs typeface="MS PGothic" charset="0"/>
              </a:defRPr>
            </a:lvl9pPr>
          </a:lstStyle>
          <a:p>
            <a:pPr eaLnBrk="1" hangingPunct="1">
              <a:lnSpc>
                <a:spcPct val="150000"/>
              </a:lnSpc>
              <a:buClr>
                <a:srgbClr val="000066"/>
              </a:buClr>
              <a:buFontTx/>
              <a:buChar char="•"/>
            </a:pPr>
            <a:r>
              <a:rPr lang="fr-FR" sz="2200" b="1" dirty="0">
                <a:latin typeface="Comic Sans MS" charset="0"/>
              </a:rPr>
              <a:t> Gènes  candidats         			               </a:t>
            </a:r>
            <a:r>
              <a:rPr lang="fr-FR" sz="2200" b="1" dirty="0">
                <a:latin typeface="Arial" charset="0"/>
                <a:cs typeface="Arial" charset="0"/>
              </a:rPr>
              <a:t>≥ </a:t>
            </a:r>
            <a:r>
              <a:rPr lang="fr-FR" sz="2200" b="1" dirty="0">
                <a:latin typeface="Comic Sans MS" charset="0"/>
                <a:cs typeface="Arial" charset="0"/>
              </a:rPr>
              <a:t>1984</a:t>
            </a:r>
          </a:p>
          <a:p>
            <a:pPr eaLnBrk="1" hangingPunct="1">
              <a:lnSpc>
                <a:spcPct val="150000"/>
              </a:lnSpc>
              <a:buClr>
                <a:srgbClr val="000066"/>
              </a:buClr>
              <a:buFontTx/>
              <a:buChar char="•"/>
            </a:pPr>
            <a:r>
              <a:rPr lang="fr-FR" sz="2200" b="1" i="1" dirty="0">
                <a:latin typeface="Comic Sans MS" charset="0"/>
                <a:cs typeface="Arial" charset="0"/>
              </a:rPr>
              <a:t> </a:t>
            </a:r>
            <a:r>
              <a:rPr lang="fr-FR" sz="2200" b="1" dirty="0">
                <a:latin typeface="Comic Sans MS" charset="0"/>
                <a:cs typeface="Arial" charset="0"/>
              </a:rPr>
              <a:t>Cartographie génétique et physique                   </a:t>
            </a:r>
            <a:r>
              <a:rPr lang="fr-FR" sz="2200" b="1" dirty="0">
                <a:latin typeface="Arial" charset="0"/>
                <a:cs typeface="Arial" charset="0"/>
              </a:rPr>
              <a:t>≥ </a:t>
            </a:r>
            <a:r>
              <a:rPr lang="fr-FR" sz="2200" b="1" dirty="0">
                <a:latin typeface="Comic Sans MS" charset="0"/>
                <a:cs typeface="Arial" charset="0"/>
              </a:rPr>
              <a:t>1984</a:t>
            </a:r>
          </a:p>
          <a:p>
            <a:pPr eaLnBrk="1" hangingPunct="1">
              <a:lnSpc>
                <a:spcPct val="150000"/>
              </a:lnSpc>
              <a:buClr>
                <a:srgbClr val="000066"/>
              </a:buClr>
              <a:buFontTx/>
              <a:buChar char="•"/>
            </a:pPr>
            <a:r>
              <a:rPr lang="fr-FR" sz="2200" b="1" dirty="0">
                <a:latin typeface="Comic Sans MS" charset="0"/>
                <a:cs typeface="Arial" charset="0"/>
              </a:rPr>
              <a:t> Séquençage de l’ensemble des exons	        	</a:t>
            </a:r>
            <a:r>
              <a:rPr lang="fr-FR" sz="2200" b="1" dirty="0">
                <a:latin typeface="Arial" charset="0"/>
                <a:cs typeface="Arial" charset="0"/>
              </a:rPr>
              <a:t>≥ </a:t>
            </a:r>
            <a:r>
              <a:rPr lang="fr-FR" sz="2200" b="1" dirty="0">
                <a:latin typeface="Comic Sans MS" charset="0"/>
                <a:cs typeface="Arial" charset="0"/>
              </a:rPr>
              <a:t>2010</a:t>
            </a:r>
          </a:p>
          <a:p>
            <a:pPr eaLnBrk="1" hangingPunct="1">
              <a:lnSpc>
                <a:spcPct val="150000"/>
              </a:lnSpc>
              <a:buClr>
                <a:srgbClr val="000066"/>
              </a:buClr>
              <a:buFontTx/>
              <a:buChar char="•"/>
            </a:pPr>
            <a:r>
              <a:rPr lang="fr-FR" sz="2200" b="1" dirty="0">
                <a:latin typeface="Comic Sans MS" charset="0"/>
                <a:cs typeface="Arial" charset="0"/>
              </a:rPr>
              <a:t> Séquençage du génome entier	        	         2011…</a:t>
            </a:r>
          </a:p>
          <a:p>
            <a:pPr eaLnBrk="1" hangingPunct="1">
              <a:lnSpc>
                <a:spcPct val="150000"/>
              </a:lnSpc>
              <a:buClr>
                <a:srgbClr val="000066"/>
              </a:buClr>
              <a:buFontTx/>
              <a:buChar char="•"/>
            </a:pPr>
            <a:endParaRPr lang="fr-FR" sz="2200" b="1" dirty="0">
              <a:latin typeface="Comic Sans MS" charset="0"/>
              <a:cs typeface="Arial" charset="0"/>
            </a:endParaRPr>
          </a:p>
          <a:p>
            <a:pPr eaLnBrk="1" hangingPunct="1">
              <a:lnSpc>
                <a:spcPct val="150000"/>
              </a:lnSpc>
              <a:buClr>
                <a:srgbClr val="000066"/>
              </a:buClr>
            </a:pPr>
            <a:r>
              <a:rPr lang="fr-FR" sz="2200" b="1" dirty="0">
                <a:solidFill>
                  <a:srgbClr val="000066"/>
                </a:solidFill>
                <a:latin typeface="Comic Sans MS" charset="0"/>
                <a:cs typeface="Arial" charset="0"/>
              </a:rPr>
              <a:t>Mutations = maladies ?  :   </a:t>
            </a:r>
          </a:p>
          <a:p>
            <a:pPr eaLnBrk="1" hangingPunct="1">
              <a:lnSpc>
                <a:spcPct val="150000"/>
              </a:lnSpc>
              <a:buClr>
                <a:srgbClr val="000066"/>
              </a:buClr>
            </a:pPr>
            <a:r>
              <a:rPr lang="fr-FR" sz="2200" b="1" dirty="0">
                <a:latin typeface="Comic Sans MS" charset="0"/>
                <a:cs typeface="Arial" charset="0"/>
              </a:rPr>
              <a:t>-&gt; Oui : corrélation entre ”phénotypes“ et ”génotypes“</a:t>
            </a:r>
          </a:p>
          <a:p>
            <a:pPr eaLnBrk="1" hangingPunct="1">
              <a:lnSpc>
                <a:spcPct val="150000"/>
              </a:lnSpc>
              <a:buClr>
                <a:srgbClr val="000066"/>
              </a:buClr>
            </a:pPr>
            <a:r>
              <a:rPr lang="fr-FR" sz="2200" b="1" dirty="0">
                <a:latin typeface="Comic Sans MS" charset="0"/>
                <a:cs typeface="Arial" charset="0"/>
              </a:rPr>
              <a:t>-&gt; Non : gènes modificateurs</a:t>
            </a:r>
          </a:p>
          <a:p>
            <a:pPr eaLnBrk="1" hangingPunct="1">
              <a:lnSpc>
                <a:spcPct val="150000"/>
              </a:lnSpc>
              <a:buClr>
                <a:srgbClr val="000066"/>
              </a:buClr>
            </a:pPr>
            <a:r>
              <a:rPr lang="fr-FR" sz="2200" b="1" dirty="0">
                <a:latin typeface="Comic Sans MS" charset="0"/>
                <a:cs typeface="Arial" charset="0"/>
              </a:rPr>
              <a:t>-&gt; Non : mutations somatiques modificatrices (+ ou -)</a:t>
            </a:r>
          </a:p>
          <a:p>
            <a:pPr eaLnBrk="1" hangingPunct="1">
              <a:lnSpc>
                <a:spcPct val="150000"/>
              </a:lnSpc>
              <a:buClr>
                <a:srgbClr val="000066"/>
              </a:buClr>
            </a:pPr>
            <a:r>
              <a:rPr lang="fr-FR" sz="2200" b="1" dirty="0">
                <a:latin typeface="Comic Sans MS" charset="0"/>
                <a:cs typeface="Arial" charset="0"/>
              </a:rPr>
              <a:t>-&gt; Non : l’environnement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aight Connector 56337">
            <a:extLst/>
          </p:cNvPr>
          <p:cNvSpPr>
            <a:spLocks noChangeShapeType="1"/>
          </p:cNvSpPr>
          <p:nvPr/>
        </p:nvSpPr>
        <p:spPr bwMode="auto">
          <a:xfrm>
            <a:off x="0" y="10525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
        <p:nvSpPr>
          <p:cNvPr id="41987" name="Text Box 2"/>
          <p:cNvSpPr txBox="1">
            <a:spLocks noChangeArrowheads="1"/>
          </p:cNvSpPr>
          <p:nvPr/>
        </p:nvSpPr>
        <p:spPr bwMode="auto">
          <a:xfrm>
            <a:off x="863600" y="180975"/>
            <a:ext cx="741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2400" b="1">
                <a:latin typeface="Comic Sans MS" charset="0"/>
              </a:rPr>
              <a:t>A quoi sert le diagnostic génétique des maladies héréditaires ?</a:t>
            </a:r>
            <a:endParaRPr lang="fr-FR" sz="2400" b="1">
              <a:solidFill>
                <a:srgbClr val="000099"/>
              </a:solidFill>
              <a:latin typeface="Comic Sans MS" charset="0"/>
            </a:endParaRPr>
          </a:p>
        </p:txBody>
      </p:sp>
      <p:sp>
        <p:nvSpPr>
          <p:cNvPr id="41988" name="ZoneTexte 4"/>
          <p:cNvSpPr txBox="1">
            <a:spLocks noChangeArrowheads="1"/>
          </p:cNvSpPr>
          <p:nvPr/>
        </p:nvSpPr>
        <p:spPr bwMode="auto">
          <a:xfrm>
            <a:off x="1331913" y="1196975"/>
            <a:ext cx="727233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378450" algn="r"/>
              </a:tabLst>
              <a:defRPr sz="3200">
                <a:solidFill>
                  <a:schemeClr val="tx1"/>
                </a:solidFill>
                <a:latin typeface="Times" charset="0"/>
                <a:ea typeface="MS PGothic" charset="0"/>
                <a:cs typeface="MS PGothic" charset="0"/>
              </a:defRPr>
            </a:lvl1pPr>
            <a:lvl2pPr>
              <a:tabLst>
                <a:tab pos="5378450" algn="r"/>
              </a:tabLst>
              <a:defRPr sz="2800">
                <a:solidFill>
                  <a:schemeClr val="tx1"/>
                </a:solidFill>
                <a:latin typeface="Times" charset="0"/>
                <a:ea typeface="MS PGothic" charset="0"/>
                <a:cs typeface="MS PGothic" charset="0"/>
              </a:defRPr>
            </a:lvl2pPr>
            <a:lvl3pPr>
              <a:tabLst>
                <a:tab pos="5378450" algn="r"/>
              </a:tabLst>
              <a:defRPr sz="2400">
                <a:solidFill>
                  <a:schemeClr val="tx1"/>
                </a:solidFill>
                <a:latin typeface="Times" charset="0"/>
                <a:ea typeface="MS PGothic" charset="0"/>
                <a:cs typeface="MS PGothic" charset="0"/>
              </a:defRPr>
            </a:lvl3pPr>
            <a:lvl4pPr>
              <a:tabLst>
                <a:tab pos="5378450" algn="r"/>
              </a:tabLst>
              <a:defRPr sz="2000">
                <a:solidFill>
                  <a:schemeClr val="tx1"/>
                </a:solidFill>
                <a:latin typeface="Times" charset="0"/>
                <a:ea typeface="MS PGothic" charset="0"/>
                <a:cs typeface="MS PGothic" charset="0"/>
              </a:defRPr>
            </a:lvl4pPr>
            <a:lvl5pPr>
              <a:tabLst>
                <a:tab pos="5378450" algn="r"/>
              </a:tabLst>
              <a:defRPr sz="2000">
                <a:solidFill>
                  <a:schemeClr val="tx1"/>
                </a:solidFill>
                <a:latin typeface="Times" charset="0"/>
                <a:ea typeface="MS PGothic" charset="0"/>
                <a:cs typeface="MS PGothic" charset="0"/>
              </a:defRPr>
            </a:lvl5pPr>
            <a:lvl6pPr eaLnBrk="0" hangingPunct="0">
              <a:tabLst>
                <a:tab pos="5378450" algn="r"/>
              </a:tabLst>
              <a:defRPr sz="2000">
                <a:solidFill>
                  <a:schemeClr val="tx1"/>
                </a:solidFill>
                <a:latin typeface="Times" charset="0"/>
                <a:ea typeface="MS PGothic" charset="0"/>
                <a:cs typeface="MS PGothic" charset="0"/>
              </a:defRPr>
            </a:lvl6pPr>
            <a:lvl7pPr eaLnBrk="0" hangingPunct="0">
              <a:tabLst>
                <a:tab pos="5378450" algn="r"/>
              </a:tabLst>
              <a:defRPr sz="2000">
                <a:solidFill>
                  <a:schemeClr val="tx1"/>
                </a:solidFill>
                <a:latin typeface="Times" charset="0"/>
                <a:ea typeface="MS PGothic" charset="0"/>
                <a:cs typeface="MS PGothic" charset="0"/>
              </a:defRPr>
            </a:lvl7pPr>
            <a:lvl8pPr eaLnBrk="0" hangingPunct="0">
              <a:tabLst>
                <a:tab pos="5378450" algn="r"/>
              </a:tabLst>
              <a:defRPr sz="2000">
                <a:solidFill>
                  <a:schemeClr val="tx1"/>
                </a:solidFill>
                <a:latin typeface="Times" charset="0"/>
                <a:ea typeface="MS PGothic" charset="0"/>
                <a:cs typeface="MS PGothic" charset="0"/>
              </a:defRPr>
            </a:lvl8pPr>
            <a:lvl9pPr eaLnBrk="0" hangingPunct="0">
              <a:tabLst>
                <a:tab pos="5378450" algn="r"/>
              </a:tabLst>
              <a:defRPr sz="2000">
                <a:solidFill>
                  <a:schemeClr val="tx1"/>
                </a:solidFill>
                <a:latin typeface="Times" charset="0"/>
                <a:ea typeface="MS PGothic" charset="0"/>
                <a:cs typeface="MS PGothic" charset="0"/>
              </a:defRPr>
            </a:lvl9pPr>
          </a:lstStyle>
          <a:p>
            <a:endParaRPr lang="fr-FR" sz="2200" b="1">
              <a:latin typeface="Comic Sans MS" charset="0"/>
            </a:endParaRPr>
          </a:p>
          <a:p>
            <a:endParaRPr lang="fr-FR" sz="2200" b="1">
              <a:latin typeface="Comic Sans MS" charset="0"/>
            </a:endParaRPr>
          </a:p>
          <a:p>
            <a:pPr>
              <a:buClr>
                <a:srgbClr val="2D2D8A"/>
              </a:buClr>
              <a:buFont typeface="Wingdings" charset="0"/>
              <a:buChar char="ü"/>
            </a:pPr>
            <a:r>
              <a:rPr lang="fr-FR" sz="2200" b="1">
                <a:latin typeface="Comic Sans MS" charset="0"/>
              </a:rPr>
              <a:t> nommer la maladie, préciser le diagnostic</a:t>
            </a:r>
          </a:p>
          <a:p>
            <a:pPr>
              <a:buClr>
                <a:srgbClr val="2D2D8A"/>
              </a:buClr>
              <a:buFont typeface="Wingdings" charset="0"/>
              <a:buNone/>
            </a:pPr>
            <a:r>
              <a:rPr lang="fr-FR" sz="2200" b="1">
                <a:latin typeface="Comic Sans MS" charset="0"/>
              </a:rPr>
              <a:t>   </a:t>
            </a:r>
          </a:p>
          <a:p>
            <a:pPr>
              <a:buClr>
                <a:srgbClr val="2D2D8A"/>
              </a:buClr>
              <a:buFont typeface="Wingdings" charset="0"/>
              <a:buChar char="ü"/>
            </a:pPr>
            <a:r>
              <a:rPr lang="fr-FR" sz="2200" b="1">
                <a:latin typeface="Comic Sans MS" charset="0"/>
              </a:rPr>
              <a:t> préciser le pronostic</a:t>
            </a:r>
          </a:p>
          <a:p>
            <a:pPr>
              <a:buClr>
                <a:srgbClr val="2D2D8A"/>
              </a:buClr>
              <a:buFont typeface="Wingdings" charset="0"/>
              <a:buChar char="ü"/>
            </a:pPr>
            <a:endParaRPr lang="fr-FR" sz="2200" b="1">
              <a:latin typeface="Comic Sans MS" charset="0"/>
            </a:endParaRPr>
          </a:p>
          <a:p>
            <a:pPr>
              <a:buClr>
                <a:srgbClr val="2D2D8A"/>
              </a:buClr>
              <a:buFont typeface="Wingdings" charset="0"/>
              <a:buChar char="ü"/>
            </a:pPr>
            <a:r>
              <a:rPr lang="fr-FR" sz="2200" b="1">
                <a:latin typeface="Comic Sans MS" charset="0"/>
              </a:rPr>
              <a:t> comprendre le mécanisme de la maladie</a:t>
            </a:r>
          </a:p>
          <a:p>
            <a:pPr>
              <a:buClr>
                <a:srgbClr val="2D2D8A"/>
              </a:buClr>
            </a:pPr>
            <a:endParaRPr lang="fr-FR" sz="2200" b="1">
              <a:latin typeface="Comic Sans MS" charset="0"/>
            </a:endParaRPr>
          </a:p>
          <a:p>
            <a:pPr>
              <a:buClr>
                <a:srgbClr val="2D2D8A"/>
              </a:buClr>
              <a:buFont typeface="Wingdings" charset="0"/>
              <a:buChar char="ü"/>
            </a:pPr>
            <a:r>
              <a:rPr lang="fr-FR" sz="2200" b="1">
                <a:latin typeface="Comic Sans MS" charset="0"/>
              </a:rPr>
              <a:t>choisir une thérapeutique ( .. ciblée)</a:t>
            </a:r>
          </a:p>
          <a:p>
            <a:pPr>
              <a:buClr>
                <a:srgbClr val="2D2D8A"/>
              </a:buClr>
              <a:buFont typeface="Wingdings" charset="0"/>
              <a:buChar char="ü"/>
            </a:pPr>
            <a:endParaRPr lang="fr-FR" sz="2200" b="1">
              <a:latin typeface="Comic Sans MS" charset="0"/>
            </a:endParaRPr>
          </a:p>
          <a:p>
            <a:pPr>
              <a:buClr>
                <a:srgbClr val="2D2D8A"/>
              </a:buClr>
              <a:buFont typeface="Wingdings" charset="0"/>
              <a:buChar char="ü"/>
            </a:pPr>
            <a:r>
              <a:rPr lang="fr-FR" sz="2200" b="1">
                <a:latin typeface="Comic Sans MS" charset="0"/>
              </a:rPr>
              <a:t> proposer un conseil génétique</a:t>
            </a:r>
          </a:p>
          <a:p>
            <a:pPr>
              <a:buClr>
                <a:srgbClr val="2D2D8A"/>
              </a:buClr>
            </a:pPr>
            <a:endParaRPr lang="fr-FR" sz="2200" b="1">
              <a:latin typeface="Comic Sans MS" charset="0"/>
            </a:endParaRPr>
          </a:p>
          <a:p>
            <a:pPr>
              <a:buClr>
                <a:srgbClr val="2D2D8A"/>
              </a:buClr>
              <a:buFont typeface="Wingdings" charset="0"/>
              <a:buChar char="ü"/>
            </a:pPr>
            <a:r>
              <a:rPr lang="fr-FR" sz="2200" b="1">
                <a:latin typeface="Comic Sans MS" charset="0"/>
              </a:rPr>
              <a:t> </a:t>
            </a:r>
            <a:r>
              <a:rPr lang="fr-FR" sz="2200" b="1">
                <a:solidFill>
                  <a:srgbClr val="7F7F7F"/>
                </a:solidFill>
                <a:latin typeface="Comic Sans MS" charset="0"/>
              </a:rPr>
              <a:t>envisager un dépistage génétique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oneTexte 7"/>
          <p:cNvSpPr txBox="1">
            <a:spLocks noChangeArrowheads="1"/>
          </p:cNvSpPr>
          <p:nvPr/>
        </p:nvSpPr>
        <p:spPr bwMode="auto">
          <a:xfrm>
            <a:off x="179388" y="1036638"/>
            <a:ext cx="2535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800" b="1">
                <a:solidFill>
                  <a:srgbClr val="002060"/>
                </a:solidFill>
                <a:latin typeface="Comic Sans MS" charset="0"/>
              </a:rPr>
              <a:t>Nombre de maladies</a:t>
            </a:r>
            <a:endParaRPr lang="fr-FR" sz="1800" b="1">
              <a:solidFill>
                <a:srgbClr val="002060"/>
              </a:solidFill>
              <a:latin typeface="Calibri" charset="0"/>
            </a:endParaRPr>
          </a:p>
        </p:txBody>
      </p:sp>
      <p:sp>
        <p:nvSpPr>
          <p:cNvPr id="44035" name="Rectangle 18"/>
          <p:cNvSpPr>
            <a:spLocks noChangeArrowheads="1"/>
          </p:cNvSpPr>
          <p:nvPr/>
        </p:nvSpPr>
        <p:spPr bwMode="auto">
          <a:xfrm>
            <a:off x="7743825" y="6542088"/>
            <a:ext cx="8715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fr-FR" sz="1100" b="1">
                <a:solidFill>
                  <a:srgbClr val="002060"/>
                </a:solidFill>
                <a:latin typeface="Comic Sans MS" charset="0"/>
              </a:rPr>
              <a:t>C. Picard </a:t>
            </a:r>
          </a:p>
        </p:txBody>
      </p:sp>
      <p:graphicFrame>
        <p:nvGraphicFramePr>
          <p:cNvPr id="10" name="Graphique 9">
            <a:extLst/>
          </p:cNvPr>
          <p:cNvGraphicFramePr>
            <a:graphicFrameLocks/>
          </p:cNvGraphicFramePr>
          <p:nvPr/>
        </p:nvGraphicFramePr>
        <p:xfrm>
          <a:off x="606119" y="1175879"/>
          <a:ext cx="7995470" cy="4677367"/>
        </p:xfrm>
        <a:graphic>
          <a:graphicData uri="http://schemas.openxmlformats.org/drawingml/2006/chart">
            <c:chart xmlns:c="http://schemas.openxmlformats.org/drawingml/2006/chart" xmlns:r="http://schemas.openxmlformats.org/officeDocument/2006/relationships" r:id="rId3"/>
          </a:graphicData>
        </a:graphic>
      </p:graphicFrame>
      <p:sp>
        <p:nvSpPr>
          <p:cNvPr id="44037" name="Titre 3"/>
          <p:cNvSpPr>
            <a:spLocks noGrp="1"/>
          </p:cNvSpPr>
          <p:nvPr>
            <p:ph type="title" idx="4294967295"/>
          </p:nvPr>
        </p:nvSpPr>
        <p:spPr>
          <a:xfrm>
            <a:off x="-193675" y="195263"/>
            <a:ext cx="9509125" cy="431800"/>
          </a:xfrm>
        </p:spPr>
        <p:txBody>
          <a:bodyPr>
            <a:spAutoFit/>
          </a:bodyPr>
          <a:lstStyle/>
          <a:p>
            <a:pPr eaLnBrk="1" hangingPunct="1"/>
            <a:r>
              <a:rPr lang="fr-FR" sz="2200" b="1">
                <a:latin typeface="Comic Sans MS" charset="0"/>
                <a:ea typeface="MS PGothic" charset="0"/>
              </a:rPr>
              <a:t>L’exemple des maladies héréditaires du système immunitaire</a:t>
            </a:r>
          </a:p>
        </p:txBody>
      </p:sp>
      <p:sp>
        <p:nvSpPr>
          <p:cNvPr id="12" name="Straight Connector 56337"/>
          <p:cNvSpPr>
            <a:spLocks noChangeShapeType="1"/>
          </p:cNvSpPr>
          <p:nvPr/>
        </p:nvSpPr>
        <p:spPr bwMode="auto">
          <a:xfrm>
            <a:off x="0" y="76676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a:ext uri="{909E8E84-426E-40DD-AFC4-6F175D3DCCD1}">
              <a14:hiddenFill xmlns:a14="http://schemas.microsoft.com/office/drawing/2010/main">
                <a:noFill/>
              </a14:hiddenFill>
            </a:ext>
          </a:extLst>
        </p:spPr>
        <p:txBody>
          <a:bodyPr/>
          <a:lstStyle/>
          <a:p>
            <a:pPr>
              <a:defRPr/>
            </a:pPr>
            <a:endParaRPr lang="fr-FR">
              <a:latin typeface="Arial" charset="0"/>
              <a:ea typeface="MS PGothic" charset="-128"/>
              <a:cs typeface="+mn-cs"/>
            </a:endParaRPr>
          </a:p>
        </p:txBody>
      </p:sp>
      <p:sp>
        <p:nvSpPr>
          <p:cNvPr id="44039" name="ZoneTexte 1"/>
          <p:cNvSpPr txBox="1">
            <a:spLocks noChangeArrowheads="1"/>
          </p:cNvSpPr>
          <p:nvPr/>
        </p:nvSpPr>
        <p:spPr bwMode="auto">
          <a:xfrm>
            <a:off x="2136775" y="5842000"/>
            <a:ext cx="563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000" b="1">
                <a:solidFill>
                  <a:srgbClr val="000099"/>
                </a:solidFill>
                <a:latin typeface="Comic Sans MS" charset="0"/>
              </a:rPr>
              <a:t>Environ 1/2000 naissances</a:t>
            </a:r>
          </a:p>
          <a:p>
            <a:r>
              <a:rPr lang="fr-FR" sz="2000" b="1">
                <a:solidFill>
                  <a:srgbClr val="000099"/>
                </a:solidFill>
                <a:latin typeface="Comic Sans MS" charset="0"/>
              </a:rPr>
              <a:t>Importance des bases de données/registres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oneTexte 1"/>
          <p:cNvSpPr txBox="1">
            <a:spLocks noChangeArrowheads="1"/>
          </p:cNvSpPr>
          <p:nvPr/>
        </p:nvSpPr>
        <p:spPr bwMode="auto">
          <a:xfrm>
            <a:off x="1258888" y="212725"/>
            <a:ext cx="6742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800" b="1">
                <a:latin typeface="Comic Sans MS" charset="0"/>
              </a:rPr>
              <a:t>Traitement des maladies héréditaires</a:t>
            </a:r>
          </a:p>
        </p:txBody>
      </p:sp>
      <p:sp>
        <p:nvSpPr>
          <p:cNvPr id="3" name="ZoneTexte 2">
            <a:extLst/>
          </p:cNvPr>
          <p:cNvSpPr txBox="1"/>
          <p:nvPr/>
        </p:nvSpPr>
        <p:spPr>
          <a:xfrm>
            <a:off x="179388" y="1196975"/>
            <a:ext cx="9475787" cy="5878513"/>
          </a:xfrm>
          <a:prstGeom prst="rect">
            <a:avLst/>
          </a:prstGeom>
          <a:noFill/>
        </p:spPr>
        <p:txBody>
          <a:bodyPr wrap="none">
            <a:spAutoFit/>
          </a:bodyPr>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endParaRPr lang="fr-FR" sz="2000" b="1">
              <a:solidFill>
                <a:schemeClr val="tx1"/>
              </a:solidFill>
              <a:latin typeface="Comic Sans MS" charset="0"/>
            </a:endParaRPr>
          </a:p>
          <a:p>
            <a:pPr>
              <a:buFont typeface="Arial" charset="0"/>
              <a:buChar char="•"/>
            </a:pPr>
            <a:r>
              <a:rPr lang="fr-FR" sz="2000" b="1">
                <a:solidFill>
                  <a:schemeClr val="tx1"/>
                </a:solidFill>
                <a:latin typeface="Comic Sans MS" charset="0"/>
              </a:rPr>
              <a:t>Encore peu de traitements curatifs</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chemeClr val="tx1"/>
                </a:solidFill>
                <a:latin typeface="Comic Sans MS" charset="0"/>
              </a:rPr>
              <a:t>Transplantation d</a:t>
            </a:r>
            <a:r>
              <a:rPr lang="ja-JP" altLang="fr-FR" sz="2000" b="1">
                <a:solidFill>
                  <a:schemeClr val="tx1"/>
                </a:solidFill>
                <a:latin typeface="Comic Sans MS" charset="0"/>
              </a:rPr>
              <a:t>’</a:t>
            </a:r>
            <a:r>
              <a:rPr lang="fr-FR" sz="2000" b="1">
                <a:solidFill>
                  <a:schemeClr val="tx1"/>
                </a:solidFill>
                <a:latin typeface="Comic Sans MS" charset="0"/>
              </a:rPr>
              <a:t>organes ou de moelle osseuse</a:t>
            </a:r>
          </a:p>
          <a:p>
            <a:pPr>
              <a:buFont typeface="Arial" charset="0"/>
              <a:buChar char="•"/>
            </a:pPr>
            <a:endParaRPr lang="fr-FR" sz="2000" b="1">
              <a:solidFill>
                <a:schemeClr val="tx1"/>
              </a:solidFill>
              <a:latin typeface="Comic Sans MS" charset="0"/>
            </a:endParaRPr>
          </a:p>
          <a:p>
            <a:pPr>
              <a:buFont typeface="Arial" charset="0"/>
              <a:buChar char="•"/>
            </a:pPr>
            <a:r>
              <a:rPr lang="fr-FR" sz="2000" b="1">
                <a:solidFill>
                  <a:schemeClr val="tx1"/>
                </a:solidFill>
                <a:latin typeface="Comic Sans MS" charset="0"/>
              </a:rPr>
              <a:t>Thérapie ciblée fondée sur la connaissance du mécanisme de la maladie</a:t>
            </a:r>
          </a:p>
          <a:p>
            <a:endParaRPr lang="fr-FR" sz="2000" b="1">
              <a:solidFill>
                <a:schemeClr val="tx1"/>
              </a:solidFill>
              <a:latin typeface="Comic Sans MS" charset="0"/>
            </a:endParaRPr>
          </a:p>
          <a:p>
            <a:r>
              <a:rPr lang="fr-FR" sz="2000" b="1">
                <a:solidFill>
                  <a:schemeClr val="tx1"/>
                </a:solidFill>
                <a:latin typeface="Comic Sans MS" charset="0"/>
              </a:rPr>
              <a:t>    - régime diététique (phénylcétonurie)</a:t>
            </a:r>
          </a:p>
          <a:p>
            <a:endParaRPr lang="fr-FR" sz="2000" b="1">
              <a:solidFill>
                <a:schemeClr val="tx1"/>
              </a:solidFill>
              <a:latin typeface="Comic Sans MS" charset="0"/>
            </a:endParaRPr>
          </a:p>
          <a:p>
            <a:r>
              <a:rPr lang="fr-FR" sz="2000" b="1">
                <a:solidFill>
                  <a:schemeClr val="tx1"/>
                </a:solidFill>
                <a:latin typeface="Comic Sans MS" charset="0"/>
              </a:rPr>
              <a:t>    - substitution de la protéine déficiente (hémophilies, Gaucher,..)</a:t>
            </a:r>
          </a:p>
          <a:p>
            <a:endParaRPr lang="fr-FR" sz="2000" b="1">
              <a:solidFill>
                <a:schemeClr val="tx1"/>
              </a:solidFill>
              <a:latin typeface="Comic Sans MS" charset="0"/>
            </a:endParaRPr>
          </a:p>
          <a:p>
            <a:r>
              <a:rPr lang="fr-FR" sz="2000" b="1">
                <a:solidFill>
                  <a:schemeClr val="tx1"/>
                </a:solidFill>
                <a:latin typeface="Comic Sans MS" charset="0"/>
              </a:rPr>
              <a:t>    - contournement d</a:t>
            </a:r>
            <a:r>
              <a:rPr lang="ja-JP" altLang="fr-FR" sz="2000" b="1">
                <a:solidFill>
                  <a:schemeClr val="tx1"/>
                </a:solidFill>
                <a:latin typeface="Comic Sans MS" charset="0"/>
              </a:rPr>
              <a:t>’</a:t>
            </a:r>
            <a:r>
              <a:rPr lang="fr-FR" sz="2000" b="1">
                <a:solidFill>
                  <a:schemeClr val="tx1"/>
                </a:solidFill>
                <a:latin typeface="Comic Sans MS" charset="0"/>
              </a:rPr>
              <a:t>un bloc métabolique </a:t>
            </a:r>
            <a:r>
              <a:rPr lang="fr-FR" sz="1400" b="1">
                <a:solidFill>
                  <a:schemeClr val="tx1"/>
                </a:solidFill>
                <a:latin typeface="Comic Sans MS" charset="0"/>
              </a:rPr>
              <a:t>(déficit en primitif en acides biliaires)</a:t>
            </a:r>
          </a:p>
          <a:p>
            <a:endParaRPr lang="fr-FR" sz="1600" b="1">
              <a:solidFill>
                <a:schemeClr val="tx1"/>
              </a:solidFill>
              <a:latin typeface="Comic Sans MS" charset="0"/>
            </a:endParaRPr>
          </a:p>
          <a:p>
            <a:r>
              <a:rPr lang="fr-FR" sz="2000" b="1">
                <a:solidFill>
                  <a:schemeClr val="tx1"/>
                </a:solidFill>
                <a:latin typeface="Comic Sans MS" charset="0"/>
              </a:rPr>
              <a:t>    - molécule inhibitrice d</a:t>
            </a:r>
            <a:r>
              <a:rPr lang="ja-JP" altLang="fr-FR" sz="2000" b="1">
                <a:solidFill>
                  <a:schemeClr val="tx1"/>
                </a:solidFill>
                <a:latin typeface="Comic Sans MS" charset="0"/>
              </a:rPr>
              <a:t>’</a:t>
            </a:r>
            <a:r>
              <a:rPr lang="fr-FR" sz="2000" b="1">
                <a:solidFill>
                  <a:schemeClr val="tx1"/>
                </a:solidFill>
                <a:latin typeface="Comic Sans MS" charset="0"/>
              </a:rPr>
              <a:t>un gain de fonction(maladie périodique,..)</a:t>
            </a:r>
          </a:p>
          <a:p>
            <a:endParaRPr lang="fr-FR" sz="2000" b="1">
              <a:solidFill>
                <a:schemeClr val="tx1"/>
              </a:solidFill>
              <a:latin typeface="Comic Sans MS" charset="0"/>
            </a:endParaRPr>
          </a:p>
          <a:p>
            <a:r>
              <a:rPr lang="fr-FR" sz="2000" b="1">
                <a:solidFill>
                  <a:schemeClr val="tx1"/>
                </a:solidFill>
                <a:latin typeface="Comic Sans MS" charset="0"/>
              </a:rPr>
              <a:t>    - molécule stabilisatrice (mucoviscidose,..)</a:t>
            </a:r>
          </a:p>
          <a:p>
            <a:endParaRPr lang="fr-FR" sz="2000" b="1">
              <a:solidFill>
                <a:schemeClr val="tx1"/>
              </a:solidFill>
              <a:latin typeface="Comic Sans MS" charset="0"/>
            </a:endParaRPr>
          </a:p>
          <a:p>
            <a:r>
              <a:rPr lang="fr-FR" sz="2000" b="1">
                <a:solidFill>
                  <a:srgbClr val="3333FF"/>
                </a:solidFill>
                <a:latin typeface="Comic Sans MS" charset="0"/>
              </a:rPr>
              <a:t>    -</a:t>
            </a:r>
            <a:r>
              <a:rPr lang="fr-FR" sz="2000" b="1">
                <a:solidFill>
                  <a:schemeClr val="tx1"/>
                </a:solidFill>
                <a:latin typeface="Comic Sans MS" charset="0"/>
              </a:rPr>
              <a:t> </a:t>
            </a:r>
            <a:r>
              <a:rPr lang="fr-FR" sz="2000" b="1">
                <a:solidFill>
                  <a:srgbClr val="3333FF"/>
                </a:solidFill>
                <a:latin typeface="Comic Sans MS" charset="0"/>
              </a:rPr>
              <a:t>thérapie génique</a:t>
            </a:r>
          </a:p>
          <a:p>
            <a:pPr>
              <a:buFont typeface="Arial" charset="0"/>
              <a:buChar char="•"/>
            </a:pPr>
            <a:endParaRPr lang="fr-FR" sz="2000" b="1">
              <a:solidFill>
                <a:schemeClr val="tx1"/>
              </a:solidFill>
              <a:latin typeface="Comic Sans MS" charset="0"/>
            </a:endParaRPr>
          </a:p>
        </p:txBody>
      </p:sp>
      <p:sp>
        <p:nvSpPr>
          <p:cNvPr id="46084" name="Straight Connector 56337"/>
          <p:cNvSpPr>
            <a:spLocks noChangeShapeType="1"/>
          </p:cNvSpPr>
          <p:nvPr/>
        </p:nvSpPr>
        <p:spPr bwMode="auto">
          <a:xfrm>
            <a:off x="0" y="908050"/>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l="2953" r="3049"/>
          <a:stretch>
            <a:fillRect/>
          </a:stretch>
        </p:blipFill>
        <p:spPr bwMode="auto">
          <a:xfrm>
            <a:off x="44450" y="176213"/>
            <a:ext cx="8807450" cy="625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Oval 4"/>
          <p:cNvSpPr>
            <a:spLocks noChangeArrowheads="1"/>
          </p:cNvSpPr>
          <p:nvPr/>
        </p:nvSpPr>
        <p:spPr bwMode="auto">
          <a:xfrm>
            <a:off x="347663" y="115888"/>
            <a:ext cx="2239962" cy="1152525"/>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solidFill>
                <a:srgbClr val="B2B2B2"/>
              </a:solidFill>
              <a:latin typeface="Wingdings 3"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77800" y="307975"/>
            <a:ext cx="882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lnSpc>
                <a:spcPct val="80000"/>
              </a:lnSpc>
            </a:pPr>
            <a:r>
              <a:rPr lang="fr-FR" sz="2400" b="1">
                <a:latin typeface="Comic Sans MS" charset="0"/>
              </a:rPr>
              <a:t>Stratégies de thérapie génique</a:t>
            </a:r>
            <a:endParaRPr lang="fr-FR" sz="2400" b="1" i="1">
              <a:solidFill>
                <a:schemeClr val="accent2"/>
              </a:solidFill>
              <a:latin typeface="Comic Sans MS" charset="0"/>
            </a:endParaRPr>
          </a:p>
        </p:txBody>
      </p:sp>
      <p:sp>
        <p:nvSpPr>
          <p:cNvPr id="48131" name="Text Box 4"/>
          <p:cNvSpPr txBox="1">
            <a:spLocks noChangeArrowheads="1"/>
          </p:cNvSpPr>
          <p:nvPr/>
        </p:nvSpPr>
        <p:spPr bwMode="auto">
          <a:xfrm>
            <a:off x="755650" y="1101725"/>
            <a:ext cx="81280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61938" algn="l"/>
              </a:tabLst>
              <a:defRPr sz="3200">
                <a:solidFill>
                  <a:schemeClr val="tx1"/>
                </a:solidFill>
                <a:latin typeface="Times" charset="0"/>
                <a:ea typeface="MS PGothic" charset="0"/>
                <a:cs typeface="MS PGothic" charset="0"/>
              </a:defRPr>
            </a:lvl1pPr>
            <a:lvl2pPr>
              <a:tabLst>
                <a:tab pos="261938" algn="l"/>
              </a:tabLst>
              <a:defRPr sz="2800">
                <a:solidFill>
                  <a:schemeClr val="tx1"/>
                </a:solidFill>
                <a:latin typeface="Times" charset="0"/>
                <a:ea typeface="MS PGothic" charset="0"/>
                <a:cs typeface="MS PGothic" charset="0"/>
              </a:defRPr>
            </a:lvl2pPr>
            <a:lvl3pPr>
              <a:tabLst>
                <a:tab pos="261938" algn="l"/>
              </a:tabLst>
              <a:defRPr sz="2400">
                <a:solidFill>
                  <a:schemeClr val="tx1"/>
                </a:solidFill>
                <a:latin typeface="Times" charset="0"/>
                <a:ea typeface="MS PGothic" charset="0"/>
                <a:cs typeface="MS PGothic" charset="0"/>
              </a:defRPr>
            </a:lvl3pPr>
            <a:lvl4pPr>
              <a:tabLst>
                <a:tab pos="261938" algn="l"/>
              </a:tabLst>
              <a:defRPr sz="2000">
                <a:solidFill>
                  <a:schemeClr val="tx1"/>
                </a:solidFill>
                <a:latin typeface="Times" charset="0"/>
                <a:ea typeface="MS PGothic" charset="0"/>
                <a:cs typeface="MS PGothic" charset="0"/>
              </a:defRPr>
            </a:lvl4pPr>
            <a:lvl5pPr>
              <a:tabLst>
                <a:tab pos="261938" algn="l"/>
              </a:tabLst>
              <a:defRPr sz="2000">
                <a:solidFill>
                  <a:schemeClr val="tx1"/>
                </a:solidFill>
                <a:latin typeface="Times" charset="0"/>
                <a:ea typeface="MS PGothic" charset="0"/>
                <a:cs typeface="MS PGothic" charset="0"/>
              </a:defRPr>
            </a:lvl5pPr>
            <a:lvl6pPr eaLnBrk="0" hangingPunct="0">
              <a:tabLst>
                <a:tab pos="261938" algn="l"/>
              </a:tabLst>
              <a:defRPr sz="2000">
                <a:solidFill>
                  <a:schemeClr val="tx1"/>
                </a:solidFill>
                <a:latin typeface="Times" charset="0"/>
                <a:ea typeface="MS PGothic" charset="0"/>
                <a:cs typeface="MS PGothic" charset="0"/>
              </a:defRPr>
            </a:lvl6pPr>
            <a:lvl7pPr eaLnBrk="0" hangingPunct="0">
              <a:tabLst>
                <a:tab pos="261938" algn="l"/>
              </a:tabLst>
              <a:defRPr sz="2000">
                <a:solidFill>
                  <a:schemeClr val="tx1"/>
                </a:solidFill>
                <a:latin typeface="Times" charset="0"/>
                <a:ea typeface="MS PGothic" charset="0"/>
                <a:cs typeface="MS PGothic" charset="0"/>
              </a:defRPr>
            </a:lvl7pPr>
            <a:lvl8pPr eaLnBrk="0" hangingPunct="0">
              <a:tabLst>
                <a:tab pos="261938" algn="l"/>
              </a:tabLst>
              <a:defRPr sz="2000">
                <a:solidFill>
                  <a:schemeClr val="tx1"/>
                </a:solidFill>
                <a:latin typeface="Times" charset="0"/>
                <a:ea typeface="MS PGothic" charset="0"/>
                <a:cs typeface="MS PGothic" charset="0"/>
              </a:defRPr>
            </a:lvl8pPr>
            <a:lvl9pPr eaLnBrk="0" hangingPunct="0">
              <a:tabLst>
                <a:tab pos="261938" algn="l"/>
              </a:tabLst>
              <a:defRPr sz="2000">
                <a:solidFill>
                  <a:schemeClr val="tx1"/>
                </a:solidFill>
                <a:latin typeface="Times" charset="0"/>
                <a:ea typeface="MS PGothic" charset="0"/>
                <a:cs typeface="MS PGothic" charset="0"/>
              </a:defRPr>
            </a:lvl9pPr>
          </a:lstStyle>
          <a:p>
            <a:pPr eaLnBrk="1" hangingPunct="1">
              <a:lnSpc>
                <a:spcPct val="70000"/>
              </a:lnSpc>
              <a:spcBef>
                <a:spcPct val="50000"/>
              </a:spcBef>
              <a:buClr>
                <a:srgbClr val="000090"/>
              </a:buClr>
              <a:buFontTx/>
              <a:buChar char="•"/>
            </a:pPr>
            <a:r>
              <a:rPr lang="fr-FR" sz="2000" b="1">
                <a:latin typeface="Comic Sans MS" charset="0"/>
              </a:rPr>
              <a:t> </a:t>
            </a:r>
            <a:r>
              <a:rPr lang="fr-FR" sz="2000" b="1">
                <a:solidFill>
                  <a:srgbClr val="FF0000"/>
                </a:solidFill>
                <a:latin typeface="Comic Sans MS" charset="0"/>
              </a:rPr>
              <a:t>Apporter une copie normale d</a:t>
            </a:r>
            <a:r>
              <a:rPr lang="ja-JP" altLang="fr-FR" sz="2000" b="1">
                <a:solidFill>
                  <a:srgbClr val="FF0000"/>
                </a:solidFill>
                <a:latin typeface="Comic Sans MS" charset="0"/>
              </a:rPr>
              <a:t>’</a:t>
            </a:r>
            <a:r>
              <a:rPr lang="fr-FR" altLang="ja-JP" sz="2000" b="1">
                <a:solidFill>
                  <a:srgbClr val="FF0000"/>
                </a:solidFill>
                <a:latin typeface="Comic Sans MS" charset="0"/>
              </a:rPr>
              <a:t>un gène</a:t>
            </a:r>
          </a:p>
          <a:p>
            <a:pPr eaLnBrk="1" hangingPunct="1">
              <a:lnSpc>
                <a:spcPct val="70000"/>
              </a:lnSpc>
              <a:spcBef>
                <a:spcPct val="50000"/>
              </a:spcBef>
              <a:buClr>
                <a:srgbClr val="000090"/>
              </a:buClr>
              <a:buFontTx/>
              <a:buChar char="•"/>
            </a:pPr>
            <a:r>
              <a:rPr lang="fr-FR" sz="2000" b="1">
                <a:latin typeface="Comic Sans MS" charset="0"/>
              </a:rPr>
              <a:t> Inhiber l'expression d</a:t>
            </a:r>
            <a:r>
              <a:rPr lang="ja-JP" altLang="fr-FR" sz="2000" b="1">
                <a:latin typeface="Comic Sans MS" charset="0"/>
              </a:rPr>
              <a:t>’</a:t>
            </a:r>
            <a:r>
              <a:rPr lang="fr-FR" altLang="ja-JP" sz="2000" b="1">
                <a:latin typeface="Comic Sans MS" charset="0"/>
              </a:rPr>
              <a:t>un gène (muté)</a:t>
            </a:r>
          </a:p>
          <a:p>
            <a:pPr eaLnBrk="1" hangingPunct="1">
              <a:lnSpc>
                <a:spcPct val="70000"/>
              </a:lnSpc>
              <a:spcBef>
                <a:spcPct val="50000"/>
              </a:spcBef>
              <a:buClr>
                <a:srgbClr val="000090"/>
              </a:buClr>
              <a:buFontTx/>
              <a:buChar char="•"/>
            </a:pPr>
            <a:r>
              <a:rPr lang="fr-FR" sz="2000" b="1">
                <a:latin typeface="Comic Sans MS" charset="0"/>
              </a:rPr>
              <a:t> Corriger une mutation</a:t>
            </a:r>
          </a:p>
          <a:p>
            <a:pPr eaLnBrk="1" hangingPunct="1">
              <a:lnSpc>
                <a:spcPct val="70000"/>
              </a:lnSpc>
              <a:spcBef>
                <a:spcPct val="50000"/>
              </a:spcBef>
              <a:buClr>
                <a:srgbClr val="000090"/>
              </a:buClr>
              <a:buFontTx/>
              <a:buChar char="•"/>
            </a:pPr>
            <a:r>
              <a:rPr lang="fr-FR" sz="2000" b="1">
                <a:latin typeface="Comic Sans MS" charset="0"/>
              </a:rPr>
              <a:t> Ajouter un "nouveau gène" pour créer une nouvelle fonction</a:t>
            </a:r>
          </a:p>
        </p:txBody>
      </p:sp>
      <p:sp>
        <p:nvSpPr>
          <p:cNvPr id="15364" name="Text Box 8"/>
          <p:cNvSpPr txBox="1">
            <a:spLocks noChangeArrowheads="1"/>
          </p:cNvSpPr>
          <p:nvPr/>
        </p:nvSpPr>
        <p:spPr bwMode="auto">
          <a:xfrm>
            <a:off x="622300" y="4083050"/>
            <a:ext cx="2774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Bef>
                <a:spcPct val="50000"/>
              </a:spcBef>
            </a:pPr>
            <a:r>
              <a:rPr lang="fr-FR" sz="1600" b="1">
                <a:latin typeface="Comic Sans MS" charset="0"/>
              </a:rPr>
              <a:t>Promoteur     gène</a:t>
            </a:r>
          </a:p>
        </p:txBody>
      </p:sp>
      <p:sp>
        <p:nvSpPr>
          <p:cNvPr id="15365" name="Line 9"/>
          <p:cNvSpPr>
            <a:spLocks noChangeShapeType="1"/>
          </p:cNvSpPr>
          <p:nvPr/>
        </p:nvSpPr>
        <p:spPr bwMode="auto">
          <a:xfrm>
            <a:off x="2466975" y="4398963"/>
            <a:ext cx="0" cy="82708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0"/>
          <p:cNvGrpSpPr>
            <a:grpSpLocks/>
          </p:cNvGrpSpPr>
          <p:nvPr/>
        </p:nvGrpSpPr>
        <p:grpSpPr bwMode="auto">
          <a:xfrm>
            <a:off x="2009775" y="3878263"/>
            <a:ext cx="979488" cy="119062"/>
            <a:chOff x="7056" y="9792"/>
            <a:chExt cx="5184" cy="864"/>
          </a:xfrm>
        </p:grpSpPr>
        <p:grpSp>
          <p:nvGrpSpPr>
            <p:cNvPr id="48217" name="Group 11"/>
            <p:cNvGrpSpPr>
              <a:grpSpLocks/>
            </p:cNvGrpSpPr>
            <p:nvPr/>
          </p:nvGrpSpPr>
          <p:grpSpPr bwMode="auto">
            <a:xfrm>
              <a:off x="7056" y="9792"/>
              <a:ext cx="1728" cy="864"/>
              <a:chOff x="7056" y="9792"/>
              <a:chExt cx="1728" cy="864"/>
            </a:xfrm>
          </p:grpSpPr>
          <p:sp>
            <p:nvSpPr>
              <p:cNvPr id="48226" name="Freeform 12"/>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27" name="Freeform 13"/>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28" name="Freeform 14"/>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218" name="Group 15"/>
            <p:cNvGrpSpPr>
              <a:grpSpLocks/>
            </p:cNvGrpSpPr>
            <p:nvPr/>
          </p:nvGrpSpPr>
          <p:grpSpPr bwMode="auto">
            <a:xfrm>
              <a:off x="8784" y="9792"/>
              <a:ext cx="1728" cy="864"/>
              <a:chOff x="7056" y="9792"/>
              <a:chExt cx="1728" cy="864"/>
            </a:xfrm>
          </p:grpSpPr>
          <p:sp>
            <p:nvSpPr>
              <p:cNvPr id="48223" name="Freeform 16"/>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24" name="Freeform 17"/>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25" name="Freeform 18"/>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219" name="Group 19"/>
            <p:cNvGrpSpPr>
              <a:grpSpLocks/>
            </p:cNvGrpSpPr>
            <p:nvPr/>
          </p:nvGrpSpPr>
          <p:grpSpPr bwMode="auto">
            <a:xfrm>
              <a:off x="10512" y="9792"/>
              <a:ext cx="1728" cy="864"/>
              <a:chOff x="7056" y="9792"/>
              <a:chExt cx="1728" cy="864"/>
            </a:xfrm>
          </p:grpSpPr>
          <p:sp>
            <p:nvSpPr>
              <p:cNvPr id="48220" name="Freeform 20"/>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21" name="Freeform 21"/>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22" name="Freeform 22"/>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6" name="Group 23"/>
          <p:cNvGrpSpPr>
            <a:grpSpLocks/>
          </p:cNvGrpSpPr>
          <p:nvPr/>
        </p:nvGrpSpPr>
        <p:grpSpPr bwMode="auto">
          <a:xfrm>
            <a:off x="2205038" y="5462588"/>
            <a:ext cx="979487" cy="117475"/>
            <a:chOff x="7056" y="9792"/>
            <a:chExt cx="5184" cy="864"/>
          </a:xfrm>
        </p:grpSpPr>
        <p:grpSp>
          <p:nvGrpSpPr>
            <p:cNvPr id="48205" name="Group 24"/>
            <p:cNvGrpSpPr>
              <a:grpSpLocks/>
            </p:cNvGrpSpPr>
            <p:nvPr/>
          </p:nvGrpSpPr>
          <p:grpSpPr bwMode="auto">
            <a:xfrm>
              <a:off x="7056" y="9792"/>
              <a:ext cx="1728" cy="864"/>
              <a:chOff x="7056" y="9792"/>
              <a:chExt cx="1728" cy="864"/>
            </a:xfrm>
          </p:grpSpPr>
          <p:sp>
            <p:nvSpPr>
              <p:cNvPr id="48214" name="Freeform 25"/>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15" name="Freeform 26"/>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16" name="Freeform 27"/>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206" name="Group 28"/>
            <p:cNvGrpSpPr>
              <a:grpSpLocks/>
            </p:cNvGrpSpPr>
            <p:nvPr/>
          </p:nvGrpSpPr>
          <p:grpSpPr bwMode="auto">
            <a:xfrm>
              <a:off x="8784" y="9792"/>
              <a:ext cx="1728" cy="864"/>
              <a:chOff x="7056" y="9792"/>
              <a:chExt cx="1728" cy="864"/>
            </a:xfrm>
          </p:grpSpPr>
          <p:sp>
            <p:nvSpPr>
              <p:cNvPr id="48211" name="Freeform 29"/>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12" name="Freeform 30"/>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13" name="Freeform 31"/>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207" name="Group 32"/>
            <p:cNvGrpSpPr>
              <a:grpSpLocks/>
            </p:cNvGrpSpPr>
            <p:nvPr/>
          </p:nvGrpSpPr>
          <p:grpSpPr bwMode="auto">
            <a:xfrm>
              <a:off x="10512" y="9792"/>
              <a:ext cx="1728" cy="864"/>
              <a:chOff x="7056" y="9792"/>
              <a:chExt cx="1728" cy="864"/>
            </a:xfrm>
          </p:grpSpPr>
          <p:sp>
            <p:nvSpPr>
              <p:cNvPr id="48208" name="Freeform 33"/>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09" name="Freeform 34"/>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10" name="Freeform 35"/>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5368" name="Text Box 36"/>
          <p:cNvSpPr txBox="1">
            <a:spLocks noChangeArrowheads="1"/>
          </p:cNvSpPr>
          <p:nvPr/>
        </p:nvSpPr>
        <p:spPr bwMode="auto">
          <a:xfrm>
            <a:off x="2009775" y="5697538"/>
            <a:ext cx="1044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Bef>
                <a:spcPct val="50000"/>
              </a:spcBef>
            </a:pPr>
            <a:r>
              <a:rPr lang="fr-FR" sz="1600" b="1">
                <a:latin typeface="Comic Sans MS" charset="0"/>
              </a:rPr>
              <a:t>Vecteur</a:t>
            </a:r>
          </a:p>
        </p:txBody>
      </p:sp>
      <p:sp>
        <p:nvSpPr>
          <p:cNvPr id="5130" name="Rectangle 37"/>
          <p:cNvSpPr>
            <a:spLocks noChangeArrowheads="1"/>
          </p:cNvSpPr>
          <p:nvPr/>
        </p:nvSpPr>
        <p:spPr bwMode="auto">
          <a:xfrm>
            <a:off x="1943100" y="5343525"/>
            <a:ext cx="1633538" cy="709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fr-FR">
              <a:solidFill>
                <a:schemeClr val="tx1"/>
              </a:solidFill>
              <a:latin typeface="Arial" charset="0"/>
            </a:endParaRPr>
          </a:p>
        </p:txBody>
      </p:sp>
      <p:sp>
        <p:nvSpPr>
          <p:cNvPr id="44070" name="Oval 38">
            <a:extLst/>
          </p:cNvPr>
          <p:cNvSpPr>
            <a:spLocks noChangeArrowheads="1"/>
          </p:cNvSpPr>
          <p:nvPr/>
        </p:nvSpPr>
        <p:spPr bwMode="auto">
          <a:xfrm>
            <a:off x="4359275" y="3513138"/>
            <a:ext cx="3525838" cy="2952750"/>
          </a:xfrm>
          <a:prstGeom prst="ellipse">
            <a:avLst/>
          </a:prstGeom>
          <a:gradFill rotWithShape="0">
            <a:gsLst>
              <a:gs pos="0">
                <a:schemeClr val="bg1"/>
              </a:gs>
              <a:gs pos="100000">
                <a:srgbClr val="CC6600"/>
              </a:gs>
            </a:gsLst>
            <a:path path="shape">
              <a:fillToRect l="50000" t="50000" r="50000" b="50000"/>
            </a:path>
          </a:gradFill>
          <a:ln w="9525">
            <a:solidFill>
              <a:schemeClr val="accent2"/>
            </a:solidFill>
            <a:round/>
            <a:headEnd/>
            <a:tailEnd/>
          </a:ln>
          <a:effectLst/>
          <a:scene3d>
            <a:camera prst="orthographicFront"/>
            <a:lightRig rig="threePt" dir="t"/>
          </a:scene3d>
          <a:sp3d>
            <a:bevelT/>
          </a:sp3d>
        </p:spPr>
        <p:txBody>
          <a:bodyPr wrap="none" anchor="ctr"/>
          <a:lstStyle/>
          <a:p>
            <a:pPr eaLnBrk="1" hangingPunct="1">
              <a:defRPr/>
            </a:pPr>
            <a:endParaRPr lang="fr-FR">
              <a:latin typeface="Arial" charset="0"/>
              <a:ea typeface="+mn-ea"/>
              <a:cs typeface="+mn-cs"/>
            </a:endParaRPr>
          </a:p>
        </p:txBody>
      </p:sp>
      <p:sp>
        <p:nvSpPr>
          <p:cNvPr id="15373" name="Text Box 39"/>
          <p:cNvSpPr txBox="1">
            <a:spLocks noChangeArrowheads="1"/>
          </p:cNvSpPr>
          <p:nvPr/>
        </p:nvSpPr>
        <p:spPr bwMode="auto">
          <a:xfrm>
            <a:off x="5780088" y="3749675"/>
            <a:ext cx="1109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Bef>
                <a:spcPct val="50000"/>
              </a:spcBef>
            </a:pPr>
            <a:r>
              <a:rPr lang="fr-FR" sz="1600" b="1">
                <a:latin typeface="Comic Sans MS" charset="0"/>
              </a:rPr>
              <a:t>cellule</a:t>
            </a:r>
          </a:p>
        </p:txBody>
      </p:sp>
      <p:grpSp>
        <p:nvGrpSpPr>
          <p:cNvPr id="10" name="Group 40"/>
          <p:cNvGrpSpPr>
            <a:grpSpLocks/>
          </p:cNvGrpSpPr>
          <p:nvPr/>
        </p:nvGrpSpPr>
        <p:grpSpPr bwMode="auto">
          <a:xfrm>
            <a:off x="5665788" y="4221163"/>
            <a:ext cx="977900" cy="119062"/>
            <a:chOff x="7056" y="9792"/>
            <a:chExt cx="5184" cy="864"/>
          </a:xfrm>
        </p:grpSpPr>
        <p:grpSp>
          <p:nvGrpSpPr>
            <p:cNvPr id="48193" name="Group 41"/>
            <p:cNvGrpSpPr>
              <a:grpSpLocks/>
            </p:cNvGrpSpPr>
            <p:nvPr/>
          </p:nvGrpSpPr>
          <p:grpSpPr bwMode="auto">
            <a:xfrm>
              <a:off x="7056" y="9792"/>
              <a:ext cx="1728" cy="864"/>
              <a:chOff x="7056" y="9792"/>
              <a:chExt cx="1728" cy="864"/>
            </a:xfrm>
          </p:grpSpPr>
          <p:sp>
            <p:nvSpPr>
              <p:cNvPr id="48202" name="Freeform 42"/>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03" name="Freeform 43"/>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04" name="Freeform 44"/>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194" name="Group 45"/>
            <p:cNvGrpSpPr>
              <a:grpSpLocks/>
            </p:cNvGrpSpPr>
            <p:nvPr/>
          </p:nvGrpSpPr>
          <p:grpSpPr bwMode="auto">
            <a:xfrm>
              <a:off x="8784" y="9792"/>
              <a:ext cx="1728" cy="864"/>
              <a:chOff x="7056" y="9792"/>
              <a:chExt cx="1728" cy="864"/>
            </a:xfrm>
          </p:grpSpPr>
          <p:sp>
            <p:nvSpPr>
              <p:cNvPr id="48199" name="Freeform 46"/>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00" name="Freeform 47"/>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01" name="Freeform 48"/>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195" name="Group 49"/>
            <p:cNvGrpSpPr>
              <a:grpSpLocks/>
            </p:cNvGrpSpPr>
            <p:nvPr/>
          </p:nvGrpSpPr>
          <p:grpSpPr bwMode="auto">
            <a:xfrm>
              <a:off x="10512" y="9792"/>
              <a:ext cx="1728" cy="864"/>
              <a:chOff x="7056" y="9792"/>
              <a:chExt cx="1728" cy="864"/>
            </a:xfrm>
          </p:grpSpPr>
          <p:sp>
            <p:nvSpPr>
              <p:cNvPr id="48196" name="Freeform 50"/>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7" name="Freeform 51"/>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8" name="Freeform 52"/>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5375" name="Line 53"/>
          <p:cNvSpPr>
            <a:spLocks noChangeShapeType="1"/>
          </p:cNvSpPr>
          <p:nvPr/>
        </p:nvSpPr>
        <p:spPr bwMode="auto">
          <a:xfrm>
            <a:off x="6122988" y="4457700"/>
            <a:ext cx="0" cy="531813"/>
          </a:xfrm>
          <a:prstGeom prst="line">
            <a:avLst/>
          </a:prstGeom>
          <a:noFill/>
          <a:ln w="38100">
            <a:solidFill>
              <a:schemeClr val="tx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6" name="Text Box 54"/>
          <p:cNvSpPr txBox="1">
            <a:spLocks noChangeArrowheads="1"/>
          </p:cNvSpPr>
          <p:nvPr/>
        </p:nvSpPr>
        <p:spPr bwMode="auto">
          <a:xfrm>
            <a:off x="5600700" y="5048250"/>
            <a:ext cx="1042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Bef>
                <a:spcPct val="50000"/>
              </a:spcBef>
            </a:pPr>
            <a:r>
              <a:rPr lang="fr-FR" sz="1600" b="1" i="1">
                <a:latin typeface="Comic Sans MS" charset="0"/>
              </a:rPr>
              <a:t>Protéine</a:t>
            </a:r>
          </a:p>
        </p:txBody>
      </p:sp>
      <p:sp>
        <p:nvSpPr>
          <p:cNvPr id="15377" name="Text Box 55"/>
          <p:cNvSpPr txBox="1">
            <a:spLocks noChangeArrowheads="1"/>
          </p:cNvSpPr>
          <p:nvPr/>
        </p:nvSpPr>
        <p:spPr bwMode="auto">
          <a:xfrm>
            <a:off x="5600700" y="5991225"/>
            <a:ext cx="1174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Bef>
                <a:spcPct val="50000"/>
              </a:spcBef>
            </a:pPr>
            <a:r>
              <a:rPr lang="fr-FR" sz="1600" b="1" i="1">
                <a:latin typeface="Comic Sans MS" charset="0"/>
              </a:rPr>
              <a:t>Fonction</a:t>
            </a:r>
          </a:p>
        </p:txBody>
      </p:sp>
      <p:sp>
        <p:nvSpPr>
          <p:cNvPr id="15378" name="Line 56"/>
          <p:cNvSpPr>
            <a:spLocks noChangeShapeType="1"/>
          </p:cNvSpPr>
          <p:nvPr/>
        </p:nvSpPr>
        <p:spPr bwMode="auto">
          <a:xfrm>
            <a:off x="6122988" y="5402263"/>
            <a:ext cx="0" cy="531812"/>
          </a:xfrm>
          <a:prstGeom prst="line">
            <a:avLst/>
          </a:prstGeom>
          <a:noFill/>
          <a:ln w="38100">
            <a:solidFill>
              <a:schemeClr val="tx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9" name="Rectangle 57"/>
          <p:cNvSpPr>
            <a:spLocks noChangeArrowheads="1"/>
          </p:cNvSpPr>
          <p:nvPr/>
        </p:nvSpPr>
        <p:spPr bwMode="auto">
          <a:xfrm rot="-5323859">
            <a:off x="5576888" y="4244975"/>
            <a:ext cx="177800" cy="130175"/>
          </a:xfrm>
          <a:prstGeom prst="rect">
            <a:avLst/>
          </a:prstGeom>
          <a:solidFill>
            <a:srgbClr val="969696"/>
          </a:solidFill>
          <a:ln w="9525">
            <a:solidFill>
              <a:srgbClr val="000090"/>
            </a:solidFill>
            <a:miter lim="800000"/>
            <a:headEnd/>
            <a:tailEnd/>
          </a:ln>
        </p:spPr>
        <p:txBody>
          <a:bodyPr wrap="none" anchor="ctr"/>
          <a:lstStyle/>
          <a:p>
            <a:pPr eaLnBrk="1" hangingPunct="1"/>
            <a:endParaRPr lang="en-US">
              <a:solidFill>
                <a:schemeClr val="tx1"/>
              </a:solidFill>
              <a:latin typeface="Arial" charset="0"/>
            </a:endParaRPr>
          </a:p>
        </p:txBody>
      </p:sp>
      <p:sp>
        <p:nvSpPr>
          <p:cNvPr id="15380" name="Rectangle 58"/>
          <p:cNvSpPr>
            <a:spLocks noChangeArrowheads="1"/>
          </p:cNvSpPr>
          <p:nvPr/>
        </p:nvSpPr>
        <p:spPr bwMode="auto">
          <a:xfrm rot="-5323859">
            <a:off x="1920082" y="3890168"/>
            <a:ext cx="177800" cy="131763"/>
          </a:xfrm>
          <a:prstGeom prst="rect">
            <a:avLst/>
          </a:prstGeom>
          <a:solidFill>
            <a:srgbClr val="969696"/>
          </a:solidFill>
          <a:ln w="9525">
            <a:solidFill>
              <a:srgbClr val="000090"/>
            </a:solidFill>
            <a:miter lim="800000"/>
            <a:headEnd/>
            <a:tailEnd/>
          </a:ln>
        </p:spPr>
        <p:txBody>
          <a:bodyPr wrap="none" anchor="ctr"/>
          <a:lstStyle/>
          <a:p>
            <a:pPr eaLnBrk="1" hangingPunct="1"/>
            <a:endParaRPr lang="en-US">
              <a:solidFill>
                <a:schemeClr val="tx1"/>
              </a:solidFill>
              <a:latin typeface="Arial" charset="0"/>
            </a:endParaRPr>
          </a:p>
        </p:txBody>
      </p:sp>
      <p:sp>
        <p:nvSpPr>
          <p:cNvPr id="15381" name="Rectangle 59"/>
          <p:cNvSpPr>
            <a:spLocks noChangeArrowheads="1"/>
          </p:cNvSpPr>
          <p:nvPr/>
        </p:nvSpPr>
        <p:spPr bwMode="auto">
          <a:xfrm rot="-5323859">
            <a:off x="2116932" y="5464968"/>
            <a:ext cx="177800" cy="131763"/>
          </a:xfrm>
          <a:prstGeom prst="rect">
            <a:avLst/>
          </a:prstGeom>
          <a:solidFill>
            <a:srgbClr val="969696"/>
          </a:solidFill>
          <a:ln w="9525">
            <a:solidFill>
              <a:srgbClr val="000090"/>
            </a:solidFill>
            <a:miter lim="800000"/>
            <a:headEnd/>
            <a:tailEnd/>
          </a:ln>
        </p:spPr>
        <p:txBody>
          <a:bodyPr wrap="none" anchor="ctr"/>
          <a:lstStyle/>
          <a:p>
            <a:pPr eaLnBrk="1" hangingPunct="1"/>
            <a:endParaRPr lang="en-US">
              <a:solidFill>
                <a:schemeClr val="tx1"/>
              </a:solidFill>
              <a:latin typeface="Arial" charset="0"/>
            </a:endParaRPr>
          </a:p>
        </p:txBody>
      </p:sp>
      <p:sp>
        <p:nvSpPr>
          <p:cNvPr id="15382" name="Arc 60"/>
          <p:cNvSpPr>
            <a:spLocks/>
          </p:cNvSpPr>
          <p:nvPr/>
        </p:nvSpPr>
        <p:spPr bwMode="auto">
          <a:xfrm rot="5946234" flipH="1" flipV="1">
            <a:off x="3510757" y="4229894"/>
            <a:ext cx="1731962" cy="1473200"/>
          </a:xfrm>
          <a:custGeom>
            <a:avLst/>
            <a:gdLst>
              <a:gd name="T0" fmla="*/ 2147483646 w 21596"/>
              <a:gd name="T1" fmla="*/ 0 h 20931"/>
              <a:gd name="T2" fmla="*/ 2147483646 w 21596"/>
              <a:gd name="T3" fmla="*/ 2147483646 h 20931"/>
              <a:gd name="T4" fmla="*/ 0 w 21596"/>
              <a:gd name="T5" fmla="*/ 2147483646 h 20931"/>
              <a:gd name="T6" fmla="*/ 0 60000 65536"/>
              <a:gd name="T7" fmla="*/ 0 60000 65536"/>
              <a:gd name="T8" fmla="*/ 0 60000 65536"/>
              <a:gd name="T9" fmla="*/ 0 w 21596"/>
              <a:gd name="T10" fmla="*/ 0 h 20931"/>
              <a:gd name="T11" fmla="*/ 21596 w 21596"/>
              <a:gd name="T12" fmla="*/ 20931 h 20931"/>
            </a:gdLst>
            <a:ahLst/>
            <a:cxnLst>
              <a:cxn ang="T6">
                <a:pos x="T0" y="T1"/>
              </a:cxn>
              <a:cxn ang="T7">
                <a:pos x="T2" y="T3"/>
              </a:cxn>
              <a:cxn ang="T8">
                <a:pos x="T4" y="T5"/>
              </a:cxn>
            </a:cxnLst>
            <a:rect l="T9" t="T10" r="T11" b="T12"/>
            <a:pathLst>
              <a:path w="21596" h="20931" fill="none" extrusionOk="0">
                <a:moveTo>
                  <a:pt x="5335" y="0"/>
                </a:moveTo>
                <a:cubicBezTo>
                  <a:pt x="14752" y="2401"/>
                  <a:pt x="21406" y="10794"/>
                  <a:pt x="21595" y="20510"/>
                </a:cubicBezTo>
              </a:path>
              <a:path w="21596" h="20931" stroke="0" extrusionOk="0">
                <a:moveTo>
                  <a:pt x="5335" y="0"/>
                </a:moveTo>
                <a:cubicBezTo>
                  <a:pt x="14752" y="2401"/>
                  <a:pt x="21406" y="10794"/>
                  <a:pt x="21595" y="20510"/>
                </a:cubicBezTo>
                <a:lnTo>
                  <a:pt x="0" y="20931"/>
                </a:lnTo>
                <a:lnTo>
                  <a:pt x="5335" y="0"/>
                </a:lnTo>
                <a:close/>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4" name="Group 61"/>
          <p:cNvGrpSpPr>
            <a:grpSpLocks/>
          </p:cNvGrpSpPr>
          <p:nvPr/>
        </p:nvGrpSpPr>
        <p:grpSpPr bwMode="auto">
          <a:xfrm>
            <a:off x="2271713" y="5472113"/>
            <a:ext cx="979487" cy="117475"/>
            <a:chOff x="7056" y="9792"/>
            <a:chExt cx="5184" cy="864"/>
          </a:xfrm>
        </p:grpSpPr>
        <p:grpSp>
          <p:nvGrpSpPr>
            <p:cNvPr id="48181" name="Group 62"/>
            <p:cNvGrpSpPr>
              <a:grpSpLocks/>
            </p:cNvGrpSpPr>
            <p:nvPr/>
          </p:nvGrpSpPr>
          <p:grpSpPr bwMode="auto">
            <a:xfrm>
              <a:off x="7056" y="9792"/>
              <a:ext cx="1728" cy="864"/>
              <a:chOff x="7056" y="9792"/>
              <a:chExt cx="1728" cy="864"/>
            </a:xfrm>
          </p:grpSpPr>
          <p:sp>
            <p:nvSpPr>
              <p:cNvPr id="48190" name="Freeform 63"/>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1" name="Freeform 64"/>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2" name="Freeform 65"/>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182" name="Group 66"/>
            <p:cNvGrpSpPr>
              <a:grpSpLocks/>
            </p:cNvGrpSpPr>
            <p:nvPr/>
          </p:nvGrpSpPr>
          <p:grpSpPr bwMode="auto">
            <a:xfrm>
              <a:off x="8784" y="9792"/>
              <a:ext cx="1728" cy="864"/>
              <a:chOff x="7056" y="9792"/>
              <a:chExt cx="1728" cy="864"/>
            </a:xfrm>
          </p:grpSpPr>
          <p:sp>
            <p:nvSpPr>
              <p:cNvPr id="48187" name="Freeform 67"/>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88" name="Freeform 68"/>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89" name="Freeform 69"/>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183" name="Group 70"/>
            <p:cNvGrpSpPr>
              <a:grpSpLocks/>
            </p:cNvGrpSpPr>
            <p:nvPr/>
          </p:nvGrpSpPr>
          <p:grpSpPr bwMode="auto">
            <a:xfrm>
              <a:off x="10512" y="9792"/>
              <a:ext cx="1728" cy="864"/>
              <a:chOff x="7056" y="9792"/>
              <a:chExt cx="1728" cy="864"/>
            </a:xfrm>
          </p:grpSpPr>
          <p:sp>
            <p:nvSpPr>
              <p:cNvPr id="48184" name="Freeform 71"/>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85" name="Freeform 72"/>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86" name="Freeform 73"/>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8" name="Group 74"/>
          <p:cNvGrpSpPr>
            <a:grpSpLocks/>
          </p:cNvGrpSpPr>
          <p:nvPr/>
        </p:nvGrpSpPr>
        <p:grpSpPr bwMode="auto">
          <a:xfrm>
            <a:off x="2074863" y="3867150"/>
            <a:ext cx="979487" cy="119063"/>
            <a:chOff x="7056" y="9792"/>
            <a:chExt cx="5184" cy="864"/>
          </a:xfrm>
        </p:grpSpPr>
        <p:grpSp>
          <p:nvGrpSpPr>
            <p:cNvPr id="48169" name="Group 75"/>
            <p:cNvGrpSpPr>
              <a:grpSpLocks/>
            </p:cNvGrpSpPr>
            <p:nvPr/>
          </p:nvGrpSpPr>
          <p:grpSpPr bwMode="auto">
            <a:xfrm>
              <a:off x="7056" y="9792"/>
              <a:ext cx="1728" cy="864"/>
              <a:chOff x="7056" y="9792"/>
              <a:chExt cx="1728" cy="864"/>
            </a:xfrm>
          </p:grpSpPr>
          <p:sp>
            <p:nvSpPr>
              <p:cNvPr id="48178" name="Freeform 76"/>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79" name="Freeform 77"/>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80" name="Freeform 78"/>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170" name="Group 79"/>
            <p:cNvGrpSpPr>
              <a:grpSpLocks/>
            </p:cNvGrpSpPr>
            <p:nvPr/>
          </p:nvGrpSpPr>
          <p:grpSpPr bwMode="auto">
            <a:xfrm>
              <a:off x="8784" y="9792"/>
              <a:ext cx="1728" cy="864"/>
              <a:chOff x="7056" y="9792"/>
              <a:chExt cx="1728" cy="864"/>
            </a:xfrm>
          </p:grpSpPr>
          <p:sp>
            <p:nvSpPr>
              <p:cNvPr id="48175" name="Freeform 80"/>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76" name="Freeform 81"/>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77" name="Freeform 82"/>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171" name="Group 83"/>
            <p:cNvGrpSpPr>
              <a:grpSpLocks/>
            </p:cNvGrpSpPr>
            <p:nvPr/>
          </p:nvGrpSpPr>
          <p:grpSpPr bwMode="auto">
            <a:xfrm>
              <a:off x="10512" y="9792"/>
              <a:ext cx="1728" cy="864"/>
              <a:chOff x="7056" y="9792"/>
              <a:chExt cx="1728" cy="864"/>
            </a:xfrm>
          </p:grpSpPr>
          <p:sp>
            <p:nvSpPr>
              <p:cNvPr id="48172" name="Freeform 84"/>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73" name="Freeform 85"/>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74" name="Freeform 86"/>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2" name="Group 87"/>
          <p:cNvGrpSpPr>
            <a:grpSpLocks/>
          </p:cNvGrpSpPr>
          <p:nvPr/>
        </p:nvGrpSpPr>
        <p:grpSpPr bwMode="auto">
          <a:xfrm>
            <a:off x="5730875" y="4232275"/>
            <a:ext cx="979488" cy="117475"/>
            <a:chOff x="7056" y="9792"/>
            <a:chExt cx="5184" cy="864"/>
          </a:xfrm>
        </p:grpSpPr>
        <p:grpSp>
          <p:nvGrpSpPr>
            <p:cNvPr id="48157" name="Group 88"/>
            <p:cNvGrpSpPr>
              <a:grpSpLocks/>
            </p:cNvGrpSpPr>
            <p:nvPr/>
          </p:nvGrpSpPr>
          <p:grpSpPr bwMode="auto">
            <a:xfrm>
              <a:off x="7056" y="9792"/>
              <a:ext cx="1728" cy="864"/>
              <a:chOff x="7056" y="9792"/>
              <a:chExt cx="1728" cy="864"/>
            </a:xfrm>
          </p:grpSpPr>
          <p:sp>
            <p:nvSpPr>
              <p:cNvPr id="48166" name="Freeform 89"/>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67" name="Freeform 90"/>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68" name="Freeform 91"/>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158" name="Group 92"/>
            <p:cNvGrpSpPr>
              <a:grpSpLocks/>
            </p:cNvGrpSpPr>
            <p:nvPr/>
          </p:nvGrpSpPr>
          <p:grpSpPr bwMode="auto">
            <a:xfrm>
              <a:off x="8784" y="9792"/>
              <a:ext cx="1728" cy="864"/>
              <a:chOff x="7056" y="9792"/>
              <a:chExt cx="1728" cy="864"/>
            </a:xfrm>
          </p:grpSpPr>
          <p:sp>
            <p:nvSpPr>
              <p:cNvPr id="48163" name="Freeform 93"/>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64" name="Freeform 94"/>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65" name="Freeform 95"/>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8159" name="Group 96"/>
            <p:cNvGrpSpPr>
              <a:grpSpLocks/>
            </p:cNvGrpSpPr>
            <p:nvPr/>
          </p:nvGrpSpPr>
          <p:grpSpPr bwMode="auto">
            <a:xfrm>
              <a:off x="10512" y="9792"/>
              <a:ext cx="1728" cy="864"/>
              <a:chOff x="7056" y="9792"/>
              <a:chExt cx="1728" cy="864"/>
            </a:xfrm>
          </p:grpSpPr>
          <p:sp>
            <p:nvSpPr>
              <p:cNvPr id="48160" name="Freeform 97"/>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61" name="Freeform 98"/>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62" name="Freeform 99"/>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5386" name="Arc 100"/>
          <p:cNvSpPr>
            <a:spLocks/>
          </p:cNvSpPr>
          <p:nvPr/>
        </p:nvSpPr>
        <p:spPr bwMode="auto">
          <a:xfrm rot="11512297" flipV="1">
            <a:off x="1176338" y="3867150"/>
            <a:ext cx="569912" cy="414338"/>
          </a:xfrm>
          <a:custGeom>
            <a:avLst/>
            <a:gdLst>
              <a:gd name="T0" fmla="*/ 0 w 20954"/>
              <a:gd name="T1" fmla="*/ 0 h 21600"/>
              <a:gd name="T2" fmla="*/ 2147483646 w 20954"/>
              <a:gd name="T3" fmla="*/ 2147483646 h 21600"/>
              <a:gd name="T4" fmla="*/ 0 w 20954"/>
              <a:gd name="T5" fmla="*/ 2147483646 h 21600"/>
              <a:gd name="T6" fmla="*/ 0 60000 65536"/>
              <a:gd name="T7" fmla="*/ 0 60000 65536"/>
              <a:gd name="T8" fmla="*/ 0 60000 65536"/>
              <a:gd name="T9" fmla="*/ 0 w 20954"/>
              <a:gd name="T10" fmla="*/ 0 h 21600"/>
              <a:gd name="T11" fmla="*/ 20954 w 20954"/>
              <a:gd name="T12" fmla="*/ 21600 h 21600"/>
            </a:gdLst>
            <a:ahLst/>
            <a:cxnLst>
              <a:cxn ang="T6">
                <a:pos x="T0" y="T1"/>
              </a:cxn>
              <a:cxn ang="T7">
                <a:pos x="T2" y="T3"/>
              </a:cxn>
              <a:cxn ang="T8">
                <a:pos x="T4" y="T5"/>
              </a:cxn>
            </a:cxnLst>
            <a:rect l="T9" t="T10" r="T11" b="T12"/>
            <a:pathLst>
              <a:path w="20954" h="21600" fill="none" extrusionOk="0">
                <a:moveTo>
                  <a:pt x="-1" y="0"/>
                </a:moveTo>
                <a:cubicBezTo>
                  <a:pt x="9910" y="0"/>
                  <a:pt x="18549" y="6744"/>
                  <a:pt x="20954" y="16358"/>
                </a:cubicBezTo>
              </a:path>
              <a:path w="20954" h="21600" stroke="0" extrusionOk="0">
                <a:moveTo>
                  <a:pt x="-1" y="0"/>
                </a:moveTo>
                <a:cubicBezTo>
                  <a:pt x="9910" y="0"/>
                  <a:pt x="18549" y="6744"/>
                  <a:pt x="20954" y="16358"/>
                </a:cubicBezTo>
                <a:lnTo>
                  <a:pt x="0" y="21600"/>
                </a:lnTo>
                <a:lnTo>
                  <a:pt x="-1" y="0"/>
                </a:lnTo>
                <a:close/>
              </a:path>
            </a:pathLst>
          </a:custGeom>
          <a:noFill/>
          <a:ln w="38100">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87" name="Line 101"/>
          <p:cNvSpPr>
            <a:spLocks noChangeShapeType="1"/>
          </p:cNvSpPr>
          <p:nvPr/>
        </p:nvSpPr>
        <p:spPr bwMode="auto">
          <a:xfrm>
            <a:off x="2009775" y="4398963"/>
            <a:ext cx="457200" cy="827087"/>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96" name="Straight Connector 56337">
            <a:extLst/>
          </p:cNvPr>
          <p:cNvSpPr>
            <a:spLocks noChangeShapeType="1"/>
          </p:cNvSpPr>
          <p:nvPr/>
        </p:nvSpPr>
        <p:spPr bwMode="auto">
          <a:xfrm>
            <a:off x="0" y="908050"/>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0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3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3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8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38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5" grpId="0" animBg="1"/>
      <p:bldP spid="15368" grpId="0"/>
      <p:bldP spid="5130" grpId="0" animBg="1"/>
      <p:bldP spid="15373" grpId="0"/>
      <p:bldP spid="15375" grpId="0" animBg="1"/>
      <p:bldP spid="15376" grpId="0"/>
      <p:bldP spid="15377" grpId="0"/>
      <p:bldP spid="15378" grpId="0" animBg="1"/>
      <p:bldP spid="15379" grpId="0" animBg="1"/>
      <p:bldP spid="15380" grpId="0" animBg="1"/>
      <p:bldP spid="15381" grpId="0" animBg="1"/>
      <p:bldP spid="15382" grpId="0" animBg="1"/>
      <p:bldP spid="15386" grpId="0" animBg="1"/>
      <p:bldP spid="1538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2324100" y="1219200"/>
            <a:ext cx="105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spcBef>
                <a:spcPct val="50000"/>
              </a:spcBef>
            </a:pPr>
            <a:r>
              <a:rPr lang="fr-FR" sz="1600" b="1">
                <a:latin typeface="Comic Sans MS" charset="0"/>
              </a:rPr>
              <a:t>vecteur</a:t>
            </a:r>
          </a:p>
        </p:txBody>
      </p:sp>
      <p:sp>
        <p:nvSpPr>
          <p:cNvPr id="104453" name="AutoShape 5">
            <a:extLst/>
          </p:cNvPr>
          <p:cNvSpPr>
            <a:spLocks noChangeArrowheads="1"/>
          </p:cNvSpPr>
          <p:nvPr/>
        </p:nvSpPr>
        <p:spPr bwMode="auto">
          <a:xfrm rot="16264087">
            <a:off x="646417" y="956468"/>
            <a:ext cx="1524000" cy="1897063"/>
          </a:xfrm>
          <a:prstGeom prst="hexagon">
            <a:avLst>
              <a:gd name="adj" fmla="val 25000"/>
              <a:gd name="vf" fmla="val 115470"/>
            </a:avLst>
          </a:prstGeom>
          <a:solidFill>
            <a:srgbClr val="7F7F7F"/>
          </a:solidFill>
          <a:ln w="9525">
            <a:solidFill>
              <a:schemeClr val="tx1"/>
            </a:solidFill>
            <a:miter lim="800000"/>
            <a:headEnd/>
            <a:tailEnd/>
          </a:ln>
          <a:effectLst/>
          <a:scene3d>
            <a:camera prst="orthographicFront"/>
            <a:lightRig rig="threePt" dir="t"/>
          </a:scene3d>
          <a:sp3d>
            <a:bevelT/>
          </a:sp3d>
        </p:spPr>
        <p:txBody>
          <a:bodyPr wrap="none" anchor="ctr"/>
          <a:lstStyle/>
          <a:p>
            <a:pPr eaLnBrk="1" hangingPunct="1">
              <a:defRPr/>
            </a:pPr>
            <a:endParaRPr lang="fr-FR">
              <a:latin typeface="Arial" charset="0"/>
              <a:ea typeface="+mn-ea"/>
              <a:cs typeface="ＭＳ Ｐゴシック" charset="0"/>
            </a:endParaRPr>
          </a:p>
        </p:txBody>
      </p:sp>
      <p:sp>
        <p:nvSpPr>
          <p:cNvPr id="50182" name="Line 10"/>
          <p:cNvSpPr>
            <a:spLocks noChangeShapeType="1"/>
          </p:cNvSpPr>
          <p:nvPr/>
        </p:nvSpPr>
        <p:spPr bwMode="auto">
          <a:xfrm rot="7864243">
            <a:off x="2035969" y="2280444"/>
            <a:ext cx="20637" cy="549275"/>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3" name="Oval 11"/>
          <p:cNvSpPr>
            <a:spLocks noChangeArrowheads="1"/>
          </p:cNvSpPr>
          <p:nvPr/>
        </p:nvSpPr>
        <p:spPr bwMode="auto">
          <a:xfrm rot="7864243">
            <a:off x="2226469" y="2737644"/>
            <a:ext cx="152400" cy="163512"/>
          </a:xfrm>
          <a:prstGeom prst="ellipse">
            <a:avLst/>
          </a:prstGeom>
          <a:solidFill>
            <a:srgbClr val="993366"/>
          </a:solidFill>
          <a:ln w="9525">
            <a:solidFill>
              <a:srgbClr val="993366"/>
            </a:solidFill>
            <a:round/>
            <a:headEnd/>
            <a:tailEnd/>
          </a:ln>
        </p:spPr>
        <p:txBody>
          <a:bodyPr wrap="none" anchor="ctr"/>
          <a:lstStyle/>
          <a:p>
            <a:pPr eaLnBrk="1" hangingPunct="1"/>
            <a:endParaRPr lang="en-US">
              <a:solidFill>
                <a:schemeClr val="tx1"/>
              </a:solidFill>
              <a:latin typeface="Arial" charset="0"/>
            </a:endParaRPr>
          </a:p>
        </p:txBody>
      </p:sp>
      <p:sp>
        <p:nvSpPr>
          <p:cNvPr id="2" name="Oval 12">
            <a:extLst/>
          </p:cNvPr>
          <p:cNvSpPr>
            <a:spLocks noChangeArrowheads="1"/>
          </p:cNvSpPr>
          <p:nvPr/>
        </p:nvSpPr>
        <p:spPr bwMode="auto">
          <a:xfrm>
            <a:off x="2430807" y="1415239"/>
            <a:ext cx="5283200" cy="4572000"/>
          </a:xfrm>
          <a:prstGeom prst="ellipse">
            <a:avLst/>
          </a:prstGeom>
          <a:solidFill>
            <a:srgbClr val="F3F1CE"/>
          </a:solidFill>
          <a:ln w="9525">
            <a:solidFill>
              <a:schemeClr val="tx1"/>
            </a:solidFill>
            <a:round/>
            <a:headEnd/>
            <a:tailEnd/>
          </a:ln>
          <a:scene3d>
            <a:camera prst="orthographicFront"/>
            <a:lightRig rig="threePt" dir="t"/>
          </a:scene3d>
          <a:sp3d>
            <a:bevelT/>
          </a:sp3d>
        </p:spPr>
        <p:txBody>
          <a:bodyPr wrap="none" anchor="ctr"/>
          <a:lstStyle/>
          <a:p>
            <a:pPr eaLnBrk="1" hangingPunct="1">
              <a:defRPr/>
            </a:pPr>
            <a:endParaRPr lang="fr-FR">
              <a:latin typeface="Arial" charset="0"/>
              <a:ea typeface="+mn-ea"/>
              <a:cs typeface="ＭＳ Ｐゴシック" charset="0"/>
            </a:endParaRPr>
          </a:p>
        </p:txBody>
      </p:sp>
      <p:sp>
        <p:nvSpPr>
          <p:cNvPr id="3" name="Oval 13">
            <a:extLst/>
          </p:cNvPr>
          <p:cNvSpPr>
            <a:spLocks noChangeArrowheads="1"/>
          </p:cNvSpPr>
          <p:nvPr/>
        </p:nvSpPr>
        <p:spPr bwMode="auto">
          <a:xfrm>
            <a:off x="2798485" y="2579688"/>
            <a:ext cx="4481513" cy="2636837"/>
          </a:xfrm>
          <a:prstGeom prst="ellipse">
            <a:avLst/>
          </a:prstGeom>
          <a:gradFill rotWithShape="0">
            <a:gsLst>
              <a:gs pos="0">
                <a:srgbClr val="FFFFFF"/>
              </a:gs>
              <a:gs pos="100000">
                <a:srgbClr val="993366"/>
              </a:gs>
            </a:gsLst>
            <a:lin ang="5400000" scaled="1"/>
          </a:gradFill>
          <a:ln w="9525">
            <a:solidFill>
              <a:schemeClr val="tx1"/>
            </a:solidFill>
            <a:round/>
            <a:headEnd/>
            <a:tailEnd/>
          </a:ln>
          <a:scene3d>
            <a:camera prst="orthographicFront"/>
            <a:lightRig rig="threePt" dir="t"/>
          </a:scene3d>
          <a:sp3d>
            <a:bevelT/>
          </a:sp3d>
        </p:spPr>
        <p:txBody>
          <a:bodyPr wrap="none" anchor="ctr"/>
          <a:lstStyle/>
          <a:p>
            <a:pPr eaLnBrk="1" hangingPunct="1">
              <a:defRPr/>
            </a:pPr>
            <a:endParaRPr lang="fr-FR">
              <a:latin typeface="Arial" charset="0"/>
              <a:ea typeface="+mn-ea"/>
              <a:cs typeface="ＭＳ Ｐゴシック" charset="0"/>
            </a:endParaRPr>
          </a:p>
        </p:txBody>
      </p:sp>
      <p:sp>
        <p:nvSpPr>
          <p:cNvPr id="50190" name="Oval 20"/>
          <p:cNvSpPr>
            <a:spLocks noChangeArrowheads="1"/>
          </p:cNvSpPr>
          <p:nvPr/>
        </p:nvSpPr>
        <p:spPr bwMode="auto">
          <a:xfrm>
            <a:off x="4105275" y="5305425"/>
            <a:ext cx="80963" cy="87313"/>
          </a:xfrm>
          <a:prstGeom prst="ellipse">
            <a:avLst/>
          </a:prstGeom>
          <a:solidFill>
            <a:srgbClr val="FF0000"/>
          </a:solidFill>
          <a:ln w="28575">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0191" name="Oval 21"/>
          <p:cNvSpPr>
            <a:spLocks noChangeArrowheads="1"/>
          </p:cNvSpPr>
          <p:nvPr/>
        </p:nvSpPr>
        <p:spPr bwMode="auto">
          <a:xfrm>
            <a:off x="4265613" y="5480050"/>
            <a:ext cx="79375" cy="88900"/>
          </a:xfrm>
          <a:prstGeom prst="ellipse">
            <a:avLst/>
          </a:prstGeom>
          <a:solidFill>
            <a:srgbClr val="FF0000"/>
          </a:solidFill>
          <a:ln w="28575">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0192" name="Oval 22"/>
          <p:cNvSpPr>
            <a:spLocks noChangeArrowheads="1"/>
          </p:cNvSpPr>
          <p:nvPr/>
        </p:nvSpPr>
        <p:spPr bwMode="auto">
          <a:xfrm>
            <a:off x="4425950" y="5305425"/>
            <a:ext cx="79375" cy="87313"/>
          </a:xfrm>
          <a:prstGeom prst="ellipse">
            <a:avLst/>
          </a:prstGeom>
          <a:solidFill>
            <a:srgbClr val="FF0000"/>
          </a:solidFill>
          <a:ln w="28575">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0193" name="Oval 23"/>
          <p:cNvSpPr>
            <a:spLocks noChangeArrowheads="1"/>
          </p:cNvSpPr>
          <p:nvPr/>
        </p:nvSpPr>
        <p:spPr bwMode="auto">
          <a:xfrm>
            <a:off x="4392613" y="5656263"/>
            <a:ext cx="79375" cy="87312"/>
          </a:xfrm>
          <a:prstGeom prst="ellipse">
            <a:avLst/>
          </a:prstGeom>
          <a:solidFill>
            <a:srgbClr val="FF0000"/>
          </a:solidFill>
          <a:ln w="28575">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0194" name="Oval 24"/>
          <p:cNvSpPr>
            <a:spLocks noChangeArrowheads="1"/>
          </p:cNvSpPr>
          <p:nvPr/>
        </p:nvSpPr>
        <p:spPr bwMode="auto">
          <a:xfrm>
            <a:off x="4505325" y="5480050"/>
            <a:ext cx="80963" cy="88900"/>
          </a:xfrm>
          <a:prstGeom prst="ellipse">
            <a:avLst/>
          </a:prstGeom>
          <a:solidFill>
            <a:srgbClr val="FF0000"/>
          </a:solidFill>
          <a:ln w="28575">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0195" name="Oval 25"/>
          <p:cNvSpPr>
            <a:spLocks noChangeArrowheads="1"/>
          </p:cNvSpPr>
          <p:nvPr/>
        </p:nvSpPr>
        <p:spPr bwMode="auto">
          <a:xfrm>
            <a:off x="4232275" y="5656263"/>
            <a:ext cx="79375" cy="87312"/>
          </a:xfrm>
          <a:prstGeom prst="ellipse">
            <a:avLst/>
          </a:prstGeom>
          <a:solidFill>
            <a:srgbClr val="FF0000"/>
          </a:solidFill>
          <a:ln w="28575">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0196" name="Oval 26"/>
          <p:cNvSpPr>
            <a:spLocks noChangeArrowheads="1"/>
          </p:cNvSpPr>
          <p:nvPr/>
        </p:nvSpPr>
        <p:spPr bwMode="auto">
          <a:xfrm>
            <a:off x="4105275" y="5568950"/>
            <a:ext cx="80963" cy="87313"/>
          </a:xfrm>
          <a:prstGeom prst="ellipse">
            <a:avLst/>
          </a:prstGeom>
          <a:solidFill>
            <a:srgbClr val="FF0000"/>
          </a:solidFill>
          <a:ln w="28575">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0197" name="Oval 27"/>
          <p:cNvSpPr>
            <a:spLocks noChangeArrowheads="1"/>
          </p:cNvSpPr>
          <p:nvPr/>
        </p:nvSpPr>
        <p:spPr bwMode="auto">
          <a:xfrm>
            <a:off x="4552950" y="5656263"/>
            <a:ext cx="79375" cy="87312"/>
          </a:xfrm>
          <a:prstGeom prst="ellipse">
            <a:avLst/>
          </a:prstGeom>
          <a:solidFill>
            <a:srgbClr val="FF0000"/>
          </a:solidFill>
          <a:ln w="28575">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0198" name="Oval 28"/>
          <p:cNvSpPr>
            <a:spLocks noChangeArrowheads="1"/>
          </p:cNvSpPr>
          <p:nvPr/>
        </p:nvSpPr>
        <p:spPr bwMode="auto">
          <a:xfrm>
            <a:off x="4105275" y="5743575"/>
            <a:ext cx="80963" cy="88900"/>
          </a:xfrm>
          <a:prstGeom prst="ellipse">
            <a:avLst/>
          </a:prstGeom>
          <a:solidFill>
            <a:srgbClr val="FF0000"/>
          </a:solidFill>
          <a:ln w="28575">
            <a:solidFill>
              <a:schemeClr val="tx1"/>
            </a:solidFill>
            <a:round/>
            <a:headEnd/>
            <a:tailEnd/>
          </a:ln>
        </p:spPr>
        <p:txBody>
          <a:bodyPr wrap="none" anchor="ctr"/>
          <a:lstStyle/>
          <a:p>
            <a:pPr eaLnBrk="1" hangingPunct="1"/>
            <a:endParaRPr lang="en-US">
              <a:solidFill>
                <a:schemeClr val="tx1"/>
              </a:solidFill>
              <a:latin typeface="Arial" charset="0"/>
            </a:endParaRPr>
          </a:p>
        </p:txBody>
      </p:sp>
      <p:grpSp>
        <p:nvGrpSpPr>
          <p:cNvPr id="50199" name="Group 31"/>
          <p:cNvGrpSpPr>
            <a:grpSpLocks/>
          </p:cNvGrpSpPr>
          <p:nvPr/>
        </p:nvGrpSpPr>
        <p:grpSpPr bwMode="auto">
          <a:xfrm rot="-5356461">
            <a:off x="3509169" y="3899694"/>
            <a:ext cx="1758950" cy="185738"/>
            <a:chOff x="7056" y="9792"/>
            <a:chExt cx="5184" cy="864"/>
          </a:xfrm>
        </p:grpSpPr>
        <p:grpSp>
          <p:nvGrpSpPr>
            <p:cNvPr id="50236" name="Group 32"/>
            <p:cNvGrpSpPr>
              <a:grpSpLocks/>
            </p:cNvGrpSpPr>
            <p:nvPr/>
          </p:nvGrpSpPr>
          <p:grpSpPr bwMode="auto">
            <a:xfrm>
              <a:off x="7056" y="9792"/>
              <a:ext cx="1728" cy="864"/>
              <a:chOff x="7056" y="9792"/>
              <a:chExt cx="1728" cy="864"/>
            </a:xfrm>
          </p:grpSpPr>
          <p:sp>
            <p:nvSpPr>
              <p:cNvPr id="50245" name="Freeform 33"/>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6" name="Freeform 34"/>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7" name="Freeform 35"/>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0237" name="Group 36"/>
            <p:cNvGrpSpPr>
              <a:grpSpLocks/>
            </p:cNvGrpSpPr>
            <p:nvPr/>
          </p:nvGrpSpPr>
          <p:grpSpPr bwMode="auto">
            <a:xfrm>
              <a:off x="8784" y="9792"/>
              <a:ext cx="1728" cy="864"/>
              <a:chOff x="7056" y="9792"/>
              <a:chExt cx="1728" cy="864"/>
            </a:xfrm>
          </p:grpSpPr>
          <p:sp>
            <p:nvSpPr>
              <p:cNvPr id="50242" name="Freeform 37"/>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3" name="Freeform 38"/>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4" name="Freeform 39"/>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0238" name="Group 40"/>
            <p:cNvGrpSpPr>
              <a:grpSpLocks/>
            </p:cNvGrpSpPr>
            <p:nvPr/>
          </p:nvGrpSpPr>
          <p:grpSpPr bwMode="auto">
            <a:xfrm>
              <a:off x="10512" y="9792"/>
              <a:ext cx="1728" cy="864"/>
              <a:chOff x="7056" y="9792"/>
              <a:chExt cx="1728" cy="864"/>
            </a:xfrm>
          </p:grpSpPr>
          <p:sp>
            <p:nvSpPr>
              <p:cNvPr id="50239" name="Freeform 41"/>
              <p:cNvSpPr>
                <a:spLocks/>
              </p:cNvSpPr>
              <p:nvPr/>
            </p:nvSpPr>
            <p:spPr bwMode="auto">
              <a:xfrm>
                <a:off x="7056"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0" name="Freeform 42"/>
              <p:cNvSpPr>
                <a:spLocks/>
              </p:cNvSpPr>
              <p:nvPr/>
            </p:nvSpPr>
            <p:spPr bwMode="auto">
              <a:xfrm>
                <a:off x="7632"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1" name="Freeform 43"/>
              <p:cNvSpPr>
                <a:spLocks/>
              </p:cNvSpPr>
              <p:nvPr/>
            </p:nvSpPr>
            <p:spPr bwMode="auto">
              <a:xfrm>
                <a:off x="8208" y="9792"/>
                <a:ext cx="576" cy="864"/>
              </a:xfrm>
              <a:custGeom>
                <a:avLst/>
                <a:gdLst>
                  <a:gd name="T0" fmla="*/ 0 w 576"/>
                  <a:gd name="T1" fmla="*/ 432 h 864"/>
                  <a:gd name="T2" fmla="*/ 144 w 576"/>
                  <a:gd name="T3" fmla="*/ 864 h 864"/>
                  <a:gd name="T4" fmla="*/ 288 w 576"/>
                  <a:gd name="T5" fmla="*/ 432 h 864"/>
                  <a:gd name="T6" fmla="*/ 432 w 576"/>
                  <a:gd name="T7" fmla="*/ 0 h 864"/>
                  <a:gd name="T8" fmla="*/ 576 w 576"/>
                  <a:gd name="T9" fmla="*/ 432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50200" name="Text Box 44"/>
          <p:cNvSpPr txBox="1">
            <a:spLocks noChangeArrowheads="1"/>
          </p:cNvSpPr>
          <p:nvPr/>
        </p:nvSpPr>
        <p:spPr bwMode="auto">
          <a:xfrm>
            <a:off x="4325938" y="2803525"/>
            <a:ext cx="151923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lnSpc>
                <a:spcPct val="80000"/>
              </a:lnSpc>
            </a:pPr>
            <a:r>
              <a:rPr lang="fr-FR" sz="1400">
                <a:latin typeface="Comic Sans MS" charset="0"/>
              </a:rPr>
              <a:t>Chromosomal</a:t>
            </a:r>
          </a:p>
          <a:p>
            <a:pPr algn="ctr">
              <a:lnSpc>
                <a:spcPct val="80000"/>
              </a:lnSpc>
            </a:pPr>
            <a:r>
              <a:rPr lang="fr-FR" sz="1400">
                <a:latin typeface="Comic Sans MS" charset="0"/>
              </a:rPr>
              <a:t>DNA</a:t>
            </a:r>
          </a:p>
        </p:txBody>
      </p:sp>
      <p:sp>
        <p:nvSpPr>
          <p:cNvPr id="17439" name="Text Box 45"/>
          <p:cNvSpPr txBox="1">
            <a:spLocks noChangeArrowheads="1"/>
          </p:cNvSpPr>
          <p:nvPr/>
        </p:nvSpPr>
        <p:spPr bwMode="auto">
          <a:xfrm>
            <a:off x="6127750" y="3714750"/>
            <a:ext cx="15208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nSpc>
                <a:spcPct val="80000"/>
              </a:lnSpc>
            </a:pPr>
            <a:r>
              <a:rPr lang="fr-FR" sz="1300">
                <a:latin typeface="Comic Sans MS" charset="0"/>
              </a:rPr>
              <a:t>integrated cassette</a:t>
            </a:r>
          </a:p>
        </p:txBody>
      </p:sp>
      <p:sp>
        <p:nvSpPr>
          <p:cNvPr id="50202" name="Text Box 46"/>
          <p:cNvSpPr txBox="1">
            <a:spLocks noChangeArrowheads="1"/>
          </p:cNvSpPr>
          <p:nvPr/>
        </p:nvSpPr>
        <p:spPr bwMode="auto">
          <a:xfrm>
            <a:off x="4676775" y="5257800"/>
            <a:ext cx="23653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nSpc>
                <a:spcPct val="80000"/>
              </a:lnSpc>
            </a:pPr>
            <a:r>
              <a:rPr lang="fr-FR" sz="1300">
                <a:latin typeface="Comic Sans MS" charset="0"/>
              </a:rPr>
              <a:t>therapeutic mRNA</a:t>
            </a:r>
            <a:br>
              <a:rPr lang="fr-FR" sz="1300">
                <a:latin typeface="Comic Sans MS" charset="0"/>
              </a:rPr>
            </a:br>
            <a:r>
              <a:rPr lang="fr-FR" sz="1300">
                <a:latin typeface="Comic Sans MS" charset="0"/>
              </a:rPr>
              <a:t>protein</a:t>
            </a:r>
          </a:p>
        </p:txBody>
      </p:sp>
      <p:sp>
        <p:nvSpPr>
          <p:cNvPr id="50203" name="Text Box 47"/>
          <p:cNvSpPr txBox="1">
            <a:spLocks noChangeArrowheads="1"/>
          </p:cNvSpPr>
          <p:nvPr/>
        </p:nvSpPr>
        <p:spPr bwMode="auto">
          <a:xfrm>
            <a:off x="3038475" y="3633788"/>
            <a:ext cx="9588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nSpc>
                <a:spcPct val="80000"/>
              </a:lnSpc>
            </a:pPr>
            <a:r>
              <a:rPr lang="fr-FR" sz="1300">
                <a:latin typeface="Comic Sans MS" charset="0"/>
              </a:rPr>
              <a:t/>
            </a:r>
            <a:br>
              <a:rPr lang="fr-FR" sz="1300">
                <a:latin typeface="Comic Sans MS" charset="0"/>
              </a:rPr>
            </a:br>
            <a:r>
              <a:rPr lang="fr-FR" sz="1300">
                <a:latin typeface="Comic Sans MS" charset="0"/>
              </a:rPr>
              <a:t>episomal</a:t>
            </a:r>
          </a:p>
        </p:txBody>
      </p:sp>
      <p:grpSp>
        <p:nvGrpSpPr>
          <p:cNvPr id="8" name="Group 48"/>
          <p:cNvGrpSpPr>
            <a:grpSpLocks/>
          </p:cNvGrpSpPr>
          <p:nvPr/>
        </p:nvGrpSpPr>
        <p:grpSpPr bwMode="auto">
          <a:xfrm>
            <a:off x="5932488" y="3089275"/>
            <a:ext cx="158750" cy="350838"/>
            <a:chOff x="480" y="2929"/>
            <a:chExt cx="97" cy="160"/>
          </a:xfrm>
        </p:grpSpPr>
        <p:sp>
          <p:nvSpPr>
            <p:cNvPr id="50234" name="Freeform 49"/>
            <p:cNvSpPr>
              <a:spLocks/>
            </p:cNvSpPr>
            <p:nvPr/>
          </p:nvSpPr>
          <p:spPr bwMode="auto">
            <a:xfrm rot="-5356461">
              <a:off x="487" y="3001"/>
              <a:ext cx="81" cy="96"/>
            </a:xfrm>
            <a:custGeom>
              <a:avLst/>
              <a:gdLst>
                <a:gd name="T0" fmla="*/ 0 w 576"/>
                <a:gd name="T1" fmla="*/ 0 h 864"/>
                <a:gd name="T2" fmla="*/ 0 w 576"/>
                <a:gd name="T3" fmla="*/ 0 h 864"/>
                <a:gd name="T4" fmla="*/ 0 w 576"/>
                <a:gd name="T5" fmla="*/ 0 h 864"/>
                <a:gd name="T6" fmla="*/ 0 w 576"/>
                <a:gd name="T7" fmla="*/ 0 h 864"/>
                <a:gd name="T8" fmla="*/ 0 w 576"/>
                <a:gd name="T9" fmla="*/ 0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35" name="Freeform 50"/>
            <p:cNvSpPr>
              <a:spLocks/>
            </p:cNvSpPr>
            <p:nvPr/>
          </p:nvSpPr>
          <p:spPr bwMode="auto">
            <a:xfrm rot="-5356461">
              <a:off x="489" y="2921"/>
              <a:ext cx="80" cy="96"/>
            </a:xfrm>
            <a:custGeom>
              <a:avLst/>
              <a:gdLst>
                <a:gd name="T0" fmla="*/ 0 w 576"/>
                <a:gd name="T1" fmla="*/ 0 h 864"/>
                <a:gd name="T2" fmla="*/ 0 w 576"/>
                <a:gd name="T3" fmla="*/ 0 h 864"/>
                <a:gd name="T4" fmla="*/ 0 w 576"/>
                <a:gd name="T5" fmla="*/ 0 h 864"/>
                <a:gd name="T6" fmla="*/ 0 w 576"/>
                <a:gd name="T7" fmla="*/ 0 h 864"/>
                <a:gd name="T8" fmla="*/ 0 w 576"/>
                <a:gd name="T9" fmla="*/ 0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0205" name="Arc 51"/>
          <p:cNvSpPr>
            <a:spLocks/>
          </p:cNvSpPr>
          <p:nvPr/>
        </p:nvSpPr>
        <p:spPr bwMode="auto">
          <a:xfrm rot="20310012" flipH="1">
            <a:off x="3949700" y="2536825"/>
            <a:ext cx="614363" cy="966788"/>
          </a:xfrm>
          <a:custGeom>
            <a:avLst/>
            <a:gdLst>
              <a:gd name="T0" fmla="*/ 0 w 18393"/>
              <a:gd name="T1" fmla="*/ 0 h 21600"/>
              <a:gd name="T2" fmla="*/ 2147483646 w 18393"/>
              <a:gd name="T3" fmla="*/ 2147483646 h 21600"/>
              <a:gd name="T4" fmla="*/ 0 w 18393"/>
              <a:gd name="T5" fmla="*/ 2147483646 h 21600"/>
              <a:gd name="T6" fmla="*/ 0 60000 65536"/>
              <a:gd name="T7" fmla="*/ 0 60000 65536"/>
              <a:gd name="T8" fmla="*/ 0 60000 65536"/>
              <a:gd name="T9" fmla="*/ 0 w 18393"/>
              <a:gd name="T10" fmla="*/ 0 h 21600"/>
              <a:gd name="T11" fmla="*/ 18393 w 18393"/>
              <a:gd name="T12" fmla="*/ 21600 h 21600"/>
            </a:gdLst>
            <a:ahLst/>
            <a:cxnLst>
              <a:cxn ang="T6">
                <a:pos x="T0" y="T1"/>
              </a:cxn>
              <a:cxn ang="T7">
                <a:pos x="T2" y="T3"/>
              </a:cxn>
              <a:cxn ang="T8">
                <a:pos x="T4" y="T5"/>
              </a:cxn>
            </a:cxnLst>
            <a:rect l="T9" t="T10" r="T11" b="T12"/>
            <a:pathLst>
              <a:path w="18393" h="21600" fill="none" extrusionOk="0">
                <a:moveTo>
                  <a:pt x="-1" y="0"/>
                </a:moveTo>
                <a:cubicBezTo>
                  <a:pt x="7499" y="0"/>
                  <a:pt x="14462" y="3890"/>
                  <a:pt x="18393" y="10276"/>
                </a:cubicBezTo>
              </a:path>
              <a:path w="18393" h="21600" stroke="0" extrusionOk="0">
                <a:moveTo>
                  <a:pt x="-1" y="0"/>
                </a:moveTo>
                <a:cubicBezTo>
                  <a:pt x="7499" y="0"/>
                  <a:pt x="14462" y="3890"/>
                  <a:pt x="18393" y="10276"/>
                </a:cubicBezTo>
                <a:lnTo>
                  <a:pt x="0" y="21600"/>
                </a:lnTo>
                <a:lnTo>
                  <a:pt x="-1" y="0"/>
                </a:lnTo>
                <a:close/>
              </a:path>
            </a:pathLst>
          </a:custGeom>
          <a:noFill/>
          <a:ln w="38100">
            <a:solidFill>
              <a:srgbClr val="FF33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44" name="Arc 52"/>
          <p:cNvSpPr>
            <a:spLocks/>
          </p:cNvSpPr>
          <p:nvPr/>
        </p:nvSpPr>
        <p:spPr bwMode="auto">
          <a:xfrm rot="5759499" flipH="1">
            <a:off x="5259388" y="2419350"/>
            <a:ext cx="738187" cy="811213"/>
          </a:xfrm>
          <a:custGeom>
            <a:avLst/>
            <a:gdLst>
              <a:gd name="T0" fmla="*/ 2147483646 w 20156"/>
              <a:gd name="T1" fmla="*/ 0 h 19908"/>
              <a:gd name="T2" fmla="*/ 2147483646 w 20156"/>
              <a:gd name="T3" fmla="*/ 2147483646 h 19908"/>
              <a:gd name="T4" fmla="*/ 0 w 20156"/>
              <a:gd name="T5" fmla="*/ 2147483646 h 19908"/>
              <a:gd name="T6" fmla="*/ 0 60000 65536"/>
              <a:gd name="T7" fmla="*/ 0 60000 65536"/>
              <a:gd name="T8" fmla="*/ 0 60000 65536"/>
              <a:gd name="T9" fmla="*/ 0 w 20156"/>
              <a:gd name="T10" fmla="*/ 0 h 19908"/>
              <a:gd name="T11" fmla="*/ 20156 w 20156"/>
              <a:gd name="T12" fmla="*/ 19908 h 19908"/>
            </a:gdLst>
            <a:ahLst/>
            <a:cxnLst>
              <a:cxn ang="T6">
                <a:pos x="T0" y="T1"/>
              </a:cxn>
              <a:cxn ang="T7">
                <a:pos x="T2" y="T3"/>
              </a:cxn>
              <a:cxn ang="T8">
                <a:pos x="T4" y="T5"/>
              </a:cxn>
            </a:cxnLst>
            <a:rect l="T9" t="T10" r="T11" b="T12"/>
            <a:pathLst>
              <a:path w="20156" h="19908" fill="none" extrusionOk="0">
                <a:moveTo>
                  <a:pt x="8380" y="-1"/>
                </a:moveTo>
                <a:cubicBezTo>
                  <a:pt x="13793" y="2278"/>
                  <a:pt x="18045" y="6663"/>
                  <a:pt x="20156" y="12144"/>
                </a:cubicBezTo>
              </a:path>
              <a:path w="20156" h="19908" stroke="0" extrusionOk="0">
                <a:moveTo>
                  <a:pt x="8380" y="-1"/>
                </a:moveTo>
                <a:cubicBezTo>
                  <a:pt x="13793" y="2278"/>
                  <a:pt x="18045" y="6663"/>
                  <a:pt x="20156" y="12144"/>
                </a:cubicBezTo>
                <a:lnTo>
                  <a:pt x="0" y="19908"/>
                </a:lnTo>
                <a:lnTo>
                  <a:pt x="8380" y="-1"/>
                </a:lnTo>
                <a:close/>
              </a:path>
            </a:pathLst>
          </a:custGeom>
          <a:noFill/>
          <a:ln w="38100">
            <a:solidFill>
              <a:srgbClr val="FF3300"/>
            </a:solidFill>
            <a:round/>
            <a:headEnd type="stealth"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 name="Group 53"/>
          <p:cNvGrpSpPr>
            <a:grpSpLocks/>
          </p:cNvGrpSpPr>
          <p:nvPr/>
        </p:nvGrpSpPr>
        <p:grpSpPr bwMode="auto">
          <a:xfrm>
            <a:off x="6024563" y="3405188"/>
            <a:ext cx="82550" cy="966787"/>
            <a:chOff x="3743" y="2304"/>
            <a:chExt cx="49" cy="528"/>
          </a:xfrm>
        </p:grpSpPr>
        <p:sp>
          <p:nvSpPr>
            <p:cNvPr id="50232" name="Rectangle 54"/>
            <p:cNvSpPr>
              <a:spLocks noChangeArrowheads="1"/>
            </p:cNvSpPr>
            <p:nvPr/>
          </p:nvSpPr>
          <p:spPr bwMode="auto">
            <a:xfrm rot="-5400000">
              <a:off x="3702" y="2742"/>
              <a:ext cx="132" cy="48"/>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eaLnBrk="1" hangingPunct="1"/>
              <a:endParaRPr lang="en-US">
                <a:solidFill>
                  <a:schemeClr val="tx1"/>
                </a:solidFill>
                <a:latin typeface="Arial" charset="0"/>
              </a:endParaRPr>
            </a:p>
          </p:txBody>
        </p:sp>
        <p:sp>
          <p:nvSpPr>
            <p:cNvPr id="50233" name="Rectangle 57"/>
            <p:cNvSpPr>
              <a:spLocks noChangeArrowheads="1"/>
            </p:cNvSpPr>
            <p:nvPr/>
          </p:nvSpPr>
          <p:spPr bwMode="auto">
            <a:xfrm rot="-5400000">
              <a:off x="3548" y="2499"/>
              <a:ext cx="439" cy="49"/>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eaLnBrk="1" hangingPunct="1"/>
              <a:endParaRPr lang="en-US">
                <a:solidFill>
                  <a:schemeClr val="tx1"/>
                </a:solidFill>
                <a:latin typeface="Arial" charset="0"/>
              </a:endParaRPr>
            </a:p>
          </p:txBody>
        </p:sp>
      </p:grpSp>
      <p:sp>
        <p:nvSpPr>
          <p:cNvPr id="50208" name="Rectangle 58"/>
          <p:cNvSpPr>
            <a:spLocks noChangeArrowheads="1"/>
          </p:cNvSpPr>
          <p:nvPr/>
        </p:nvSpPr>
        <p:spPr bwMode="auto">
          <a:xfrm rot="-5400000">
            <a:off x="3437732" y="3880643"/>
            <a:ext cx="1009650" cy="80963"/>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eaLnBrk="1" hangingPunct="1"/>
            <a:endParaRPr lang="en-US">
              <a:solidFill>
                <a:schemeClr val="tx1"/>
              </a:solidFill>
              <a:latin typeface="Arial" charset="0"/>
            </a:endParaRPr>
          </a:p>
        </p:txBody>
      </p:sp>
      <p:sp>
        <p:nvSpPr>
          <p:cNvPr id="50209" name="Rectangle 61"/>
          <p:cNvSpPr>
            <a:spLocks noChangeArrowheads="1"/>
          </p:cNvSpPr>
          <p:nvPr/>
        </p:nvSpPr>
        <p:spPr bwMode="auto">
          <a:xfrm>
            <a:off x="925513" y="1798638"/>
            <a:ext cx="801687" cy="8255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eaLnBrk="1" hangingPunct="1"/>
            <a:endParaRPr lang="en-US">
              <a:solidFill>
                <a:schemeClr val="tx1"/>
              </a:solidFill>
              <a:latin typeface="Arial" charset="0"/>
            </a:endParaRPr>
          </a:p>
        </p:txBody>
      </p:sp>
      <p:sp>
        <p:nvSpPr>
          <p:cNvPr id="50210" name="Arc 62"/>
          <p:cNvSpPr>
            <a:spLocks/>
          </p:cNvSpPr>
          <p:nvPr/>
        </p:nvSpPr>
        <p:spPr bwMode="auto">
          <a:xfrm rot="16957883" flipH="1">
            <a:off x="3974306" y="4361657"/>
            <a:ext cx="695325" cy="992188"/>
          </a:xfrm>
          <a:custGeom>
            <a:avLst/>
            <a:gdLst>
              <a:gd name="T0" fmla="*/ 2147483646 w 18308"/>
              <a:gd name="T1" fmla="*/ 0 h 21288"/>
              <a:gd name="T2" fmla="*/ 2147483646 w 18308"/>
              <a:gd name="T3" fmla="*/ 2147483646 h 21288"/>
              <a:gd name="T4" fmla="*/ 0 w 18308"/>
              <a:gd name="T5" fmla="*/ 2147483646 h 21288"/>
              <a:gd name="T6" fmla="*/ 0 60000 65536"/>
              <a:gd name="T7" fmla="*/ 0 60000 65536"/>
              <a:gd name="T8" fmla="*/ 0 60000 65536"/>
              <a:gd name="T9" fmla="*/ 0 w 18308"/>
              <a:gd name="T10" fmla="*/ 0 h 21288"/>
              <a:gd name="T11" fmla="*/ 18308 w 18308"/>
              <a:gd name="T12" fmla="*/ 21288 h 21288"/>
            </a:gdLst>
            <a:ahLst/>
            <a:cxnLst>
              <a:cxn ang="T6">
                <a:pos x="T0" y="T1"/>
              </a:cxn>
              <a:cxn ang="T7">
                <a:pos x="T2" y="T3"/>
              </a:cxn>
              <a:cxn ang="T8">
                <a:pos x="T4" y="T5"/>
              </a:cxn>
            </a:cxnLst>
            <a:rect l="T9" t="T10" r="T11" b="T12"/>
            <a:pathLst>
              <a:path w="18308" h="21288" fill="none" extrusionOk="0">
                <a:moveTo>
                  <a:pt x="3657" y="-1"/>
                </a:moveTo>
                <a:cubicBezTo>
                  <a:pt x="9716" y="1040"/>
                  <a:pt x="15045" y="4615"/>
                  <a:pt x="18308" y="9826"/>
                </a:cubicBezTo>
              </a:path>
              <a:path w="18308" h="21288" stroke="0" extrusionOk="0">
                <a:moveTo>
                  <a:pt x="3657" y="-1"/>
                </a:moveTo>
                <a:cubicBezTo>
                  <a:pt x="9716" y="1040"/>
                  <a:pt x="15045" y="4615"/>
                  <a:pt x="18308" y="9826"/>
                </a:cubicBezTo>
                <a:lnTo>
                  <a:pt x="0" y="21288"/>
                </a:lnTo>
                <a:lnTo>
                  <a:pt x="3657" y="-1"/>
                </a:lnTo>
                <a:close/>
              </a:path>
            </a:pathLst>
          </a:custGeom>
          <a:noFill/>
          <a:ln w="38100">
            <a:solidFill>
              <a:srgbClr val="FF33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51" name="Arc 63"/>
          <p:cNvSpPr>
            <a:spLocks/>
          </p:cNvSpPr>
          <p:nvPr/>
        </p:nvSpPr>
        <p:spPr bwMode="auto">
          <a:xfrm rot="8839700" flipH="1">
            <a:off x="5400675" y="4313238"/>
            <a:ext cx="542925" cy="938212"/>
          </a:xfrm>
          <a:custGeom>
            <a:avLst/>
            <a:gdLst>
              <a:gd name="T0" fmla="*/ 2147483646 w 16283"/>
              <a:gd name="T1" fmla="*/ 0 h 20928"/>
              <a:gd name="T2" fmla="*/ 2147483646 w 16283"/>
              <a:gd name="T3" fmla="*/ 2147483646 h 20928"/>
              <a:gd name="T4" fmla="*/ 0 w 16283"/>
              <a:gd name="T5" fmla="*/ 2147483646 h 20928"/>
              <a:gd name="T6" fmla="*/ 0 60000 65536"/>
              <a:gd name="T7" fmla="*/ 0 60000 65536"/>
              <a:gd name="T8" fmla="*/ 0 60000 65536"/>
              <a:gd name="T9" fmla="*/ 0 w 16283"/>
              <a:gd name="T10" fmla="*/ 0 h 20928"/>
              <a:gd name="T11" fmla="*/ 16283 w 16283"/>
              <a:gd name="T12" fmla="*/ 20928 h 20928"/>
            </a:gdLst>
            <a:ahLst/>
            <a:cxnLst>
              <a:cxn ang="T6">
                <a:pos x="T0" y="T1"/>
              </a:cxn>
              <a:cxn ang="T7">
                <a:pos x="T2" y="T3"/>
              </a:cxn>
              <a:cxn ang="T8">
                <a:pos x="T4" y="T5"/>
              </a:cxn>
            </a:cxnLst>
            <a:rect l="T9" t="T10" r="T11" b="T12"/>
            <a:pathLst>
              <a:path w="16283" h="20928" fill="none" extrusionOk="0">
                <a:moveTo>
                  <a:pt x="5343" y="-1"/>
                </a:moveTo>
                <a:cubicBezTo>
                  <a:pt x="9588" y="1083"/>
                  <a:pt x="13404" y="3432"/>
                  <a:pt x="16283" y="6736"/>
                </a:cubicBezTo>
              </a:path>
              <a:path w="16283" h="20928" stroke="0" extrusionOk="0">
                <a:moveTo>
                  <a:pt x="5343" y="-1"/>
                </a:moveTo>
                <a:cubicBezTo>
                  <a:pt x="9588" y="1083"/>
                  <a:pt x="13404" y="3432"/>
                  <a:pt x="16283" y="6736"/>
                </a:cubicBezTo>
                <a:lnTo>
                  <a:pt x="0" y="20928"/>
                </a:lnTo>
                <a:lnTo>
                  <a:pt x="5343" y="-1"/>
                </a:lnTo>
                <a:close/>
              </a:path>
            </a:pathLst>
          </a:custGeom>
          <a:noFill/>
          <a:ln w="38100">
            <a:solidFill>
              <a:srgbClr val="FF3300"/>
            </a:solidFill>
            <a:round/>
            <a:headEnd type="stealth"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0" name="Group 64"/>
          <p:cNvGrpSpPr>
            <a:grpSpLocks/>
          </p:cNvGrpSpPr>
          <p:nvPr/>
        </p:nvGrpSpPr>
        <p:grpSpPr bwMode="auto">
          <a:xfrm>
            <a:off x="5995988" y="4346575"/>
            <a:ext cx="158750" cy="349250"/>
            <a:chOff x="480" y="2929"/>
            <a:chExt cx="97" cy="160"/>
          </a:xfrm>
        </p:grpSpPr>
        <p:sp>
          <p:nvSpPr>
            <p:cNvPr id="50230" name="Freeform 65"/>
            <p:cNvSpPr>
              <a:spLocks/>
            </p:cNvSpPr>
            <p:nvPr/>
          </p:nvSpPr>
          <p:spPr bwMode="auto">
            <a:xfrm rot="-5356461">
              <a:off x="487" y="3001"/>
              <a:ext cx="81" cy="96"/>
            </a:xfrm>
            <a:custGeom>
              <a:avLst/>
              <a:gdLst>
                <a:gd name="T0" fmla="*/ 0 w 576"/>
                <a:gd name="T1" fmla="*/ 0 h 864"/>
                <a:gd name="T2" fmla="*/ 0 w 576"/>
                <a:gd name="T3" fmla="*/ 0 h 864"/>
                <a:gd name="T4" fmla="*/ 0 w 576"/>
                <a:gd name="T5" fmla="*/ 0 h 864"/>
                <a:gd name="T6" fmla="*/ 0 w 576"/>
                <a:gd name="T7" fmla="*/ 0 h 864"/>
                <a:gd name="T8" fmla="*/ 0 w 576"/>
                <a:gd name="T9" fmla="*/ 0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31" name="Freeform 66"/>
            <p:cNvSpPr>
              <a:spLocks/>
            </p:cNvSpPr>
            <p:nvPr/>
          </p:nvSpPr>
          <p:spPr bwMode="auto">
            <a:xfrm rot="-5356461">
              <a:off x="489" y="2921"/>
              <a:ext cx="80" cy="96"/>
            </a:xfrm>
            <a:custGeom>
              <a:avLst/>
              <a:gdLst>
                <a:gd name="T0" fmla="*/ 0 w 576"/>
                <a:gd name="T1" fmla="*/ 0 h 864"/>
                <a:gd name="T2" fmla="*/ 0 w 576"/>
                <a:gd name="T3" fmla="*/ 0 h 864"/>
                <a:gd name="T4" fmla="*/ 0 w 576"/>
                <a:gd name="T5" fmla="*/ 0 h 864"/>
                <a:gd name="T6" fmla="*/ 0 w 576"/>
                <a:gd name="T7" fmla="*/ 0 h 864"/>
                <a:gd name="T8" fmla="*/ 0 w 576"/>
                <a:gd name="T9" fmla="*/ 0 h 864"/>
                <a:gd name="T10" fmla="*/ 0 60000 65536"/>
                <a:gd name="T11" fmla="*/ 0 60000 65536"/>
                <a:gd name="T12" fmla="*/ 0 60000 65536"/>
                <a:gd name="T13" fmla="*/ 0 60000 65536"/>
                <a:gd name="T14" fmla="*/ 0 60000 65536"/>
                <a:gd name="T15" fmla="*/ 0 w 576"/>
                <a:gd name="T16" fmla="*/ 0 h 864"/>
                <a:gd name="T17" fmla="*/ 576 w 576"/>
                <a:gd name="T18" fmla="*/ 864 h 864"/>
              </a:gdLst>
              <a:ahLst/>
              <a:cxnLst>
                <a:cxn ang="T10">
                  <a:pos x="T0" y="T1"/>
                </a:cxn>
                <a:cxn ang="T11">
                  <a:pos x="T2" y="T3"/>
                </a:cxn>
                <a:cxn ang="T12">
                  <a:pos x="T4" y="T5"/>
                </a:cxn>
                <a:cxn ang="T13">
                  <a:pos x="T6" y="T7"/>
                </a:cxn>
                <a:cxn ang="T14">
                  <a:pos x="T8" y="T9"/>
                </a:cxn>
              </a:cxnLst>
              <a:rect l="T15" t="T16" r="T17" b="T18"/>
              <a:pathLst>
                <a:path w="576" h="864">
                  <a:moveTo>
                    <a:pt x="0" y="432"/>
                  </a:moveTo>
                  <a:cubicBezTo>
                    <a:pt x="48" y="648"/>
                    <a:pt x="96" y="864"/>
                    <a:pt x="144" y="864"/>
                  </a:cubicBezTo>
                  <a:cubicBezTo>
                    <a:pt x="192" y="864"/>
                    <a:pt x="240" y="575"/>
                    <a:pt x="288" y="432"/>
                  </a:cubicBezTo>
                  <a:cubicBezTo>
                    <a:pt x="335" y="288"/>
                    <a:pt x="384" y="0"/>
                    <a:pt x="432" y="0"/>
                  </a:cubicBezTo>
                  <a:cubicBezTo>
                    <a:pt x="480" y="0"/>
                    <a:pt x="552" y="360"/>
                    <a:pt x="576" y="43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0213" name="Group 67"/>
          <p:cNvGrpSpPr>
            <a:grpSpLocks/>
          </p:cNvGrpSpPr>
          <p:nvPr/>
        </p:nvGrpSpPr>
        <p:grpSpPr bwMode="auto">
          <a:xfrm rot="-2390446">
            <a:off x="2390775" y="2811463"/>
            <a:ext cx="249238" cy="617537"/>
            <a:chOff x="5088" y="2448"/>
            <a:chExt cx="96" cy="240"/>
          </a:xfrm>
        </p:grpSpPr>
        <p:sp>
          <p:nvSpPr>
            <p:cNvPr id="50227" name="Line 68"/>
            <p:cNvSpPr>
              <a:spLocks noChangeShapeType="1"/>
            </p:cNvSpPr>
            <p:nvPr/>
          </p:nvSpPr>
          <p:spPr bwMode="auto">
            <a:xfrm>
              <a:off x="5136" y="2544"/>
              <a:ext cx="0" cy="144"/>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28" name="Line 69"/>
            <p:cNvSpPr>
              <a:spLocks noChangeShapeType="1"/>
            </p:cNvSpPr>
            <p:nvPr/>
          </p:nvSpPr>
          <p:spPr bwMode="auto">
            <a:xfrm>
              <a:off x="5088" y="2448"/>
              <a:ext cx="48" cy="96"/>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29" name="Line 70"/>
            <p:cNvSpPr>
              <a:spLocks noChangeShapeType="1"/>
            </p:cNvSpPr>
            <p:nvPr/>
          </p:nvSpPr>
          <p:spPr bwMode="auto">
            <a:xfrm flipH="1">
              <a:off x="5136" y="2448"/>
              <a:ext cx="48" cy="96"/>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0214" name="Line 71"/>
          <p:cNvSpPr>
            <a:spLocks noChangeShapeType="1"/>
          </p:cNvSpPr>
          <p:nvPr/>
        </p:nvSpPr>
        <p:spPr bwMode="auto">
          <a:xfrm flipV="1">
            <a:off x="2551113" y="2208213"/>
            <a:ext cx="1871662" cy="500062"/>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0215" name="Text Box 73"/>
          <p:cNvSpPr txBox="1">
            <a:spLocks noChangeArrowheads="1"/>
          </p:cNvSpPr>
          <p:nvPr/>
        </p:nvSpPr>
        <p:spPr bwMode="auto">
          <a:xfrm>
            <a:off x="692150" y="4238625"/>
            <a:ext cx="16017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a:solidFill>
                  <a:srgbClr val="3333FF"/>
                </a:solidFill>
                <a:latin typeface="Comic Sans MS" charset="0"/>
              </a:rPr>
              <a:t>AAVirus,…</a:t>
            </a:r>
          </a:p>
        </p:txBody>
      </p:sp>
      <p:sp>
        <p:nvSpPr>
          <p:cNvPr id="17456" name="Text Box 74"/>
          <p:cNvSpPr txBox="1">
            <a:spLocks noChangeArrowheads="1"/>
          </p:cNvSpPr>
          <p:nvPr/>
        </p:nvSpPr>
        <p:spPr bwMode="auto">
          <a:xfrm>
            <a:off x="7562850" y="4287838"/>
            <a:ext cx="15795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200">
                <a:solidFill>
                  <a:srgbClr val="3333FF"/>
                </a:solidFill>
                <a:latin typeface="Comic Sans MS" charset="0"/>
              </a:rPr>
              <a:t>Retrovirus</a:t>
            </a:r>
          </a:p>
          <a:p>
            <a:pPr eaLnBrk="1" hangingPunct="1"/>
            <a:r>
              <a:rPr lang="fr-FR" sz="1600">
                <a:solidFill>
                  <a:srgbClr val="3333FF"/>
                </a:solidFill>
                <a:latin typeface="Comic Sans MS" charset="0"/>
              </a:rPr>
              <a:t>(lentivirus)</a:t>
            </a:r>
          </a:p>
        </p:txBody>
      </p:sp>
      <p:sp>
        <p:nvSpPr>
          <p:cNvPr id="50217" name="Text Box 2"/>
          <p:cNvSpPr txBox="1">
            <a:spLocks noChangeArrowheads="1"/>
          </p:cNvSpPr>
          <p:nvPr/>
        </p:nvSpPr>
        <p:spPr bwMode="auto">
          <a:xfrm>
            <a:off x="374650" y="120650"/>
            <a:ext cx="835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800" b="1">
                <a:latin typeface="Comic Sans MS" charset="0"/>
              </a:rPr>
              <a:t>Comment faire ?</a:t>
            </a:r>
            <a:endParaRPr lang="fr-FR" sz="2800" b="1">
              <a:solidFill>
                <a:srgbClr val="333399"/>
              </a:solidFill>
              <a:latin typeface="Comic Sans MS" charset="0"/>
            </a:endParaRPr>
          </a:p>
        </p:txBody>
      </p:sp>
      <p:sp>
        <p:nvSpPr>
          <p:cNvPr id="50218" name="Text Box 47"/>
          <p:cNvSpPr txBox="1">
            <a:spLocks noChangeArrowheads="1"/>
          </p:cNvSpPr>
          <p:nvPr/>
        </p:nvSpPr>
        <p:spPr bwMode="auto">
          <a:xfrm>
            <a:off x="3973513" y="6089650"/>
            <a:ext cx="2479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nSpc>
                <a:spcPct val="80000"/>
              </a:lnSpc>
            </a:pPr>
            <a:r>
              <a:rPr lang="fr-FR" sz="1800" b="1">
                <a:solidFill>
                  <a:schemeClr val="tx2"/>
                </a:solidFill>
                <a:latin typeface="Comic Sans MS" charset="0"/>
              </a:rPr>
              <a:t>cellule cible</a:t>
            </a:r>
          </a:p>
        </p:txBody>
      </p:sp>
      <p:sp>
        <p:nvSpPr>
          <p:cNvPr id="78" name="ZoneTexte 77"/>
          <p:cNvSpPr txBox="1">
            <a:spLocks noChangeArrowheads="1"/>
          </p:cNvSpPr>
          <p:nvPr/>
        </p:nvSpPr>
        <p:spPr bwMode="auto">
          <a:xfrm>
            <a:off x="7524750" y="6016625"/>
            <a:ext cx="1811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800" b="1">
                <a:solidFill>
                  <a:schemeClr val="tx2"/>
                </a:solidFill>
                <a:latin typeface="Comic Sans MS" charset="0"/>
              </a:rPr>
              <a:t>cellules en division</a:t>
            </a:r>
          </a:p>
        </p:txBody>
      </p:sp>
      <p:sp>
        <p:nvSpPr>
          <p:cNvPr id="50220" name="Rectangle 61"/>
          <p:cNvSpPr>
            <a:spLocks noChangeArrowheads="1"/>
          </p:cNvSpPr>
          <p:nvPr/>
        </p:nvSpPr>
        <p:spPr bwMode="auto">
          <a:xfrm>
            <a:off x="4629150" y="1997075"/>
            <a:ext cx="801688" cy="80963"/>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eaLnBrk="1" hangingPunct="1"/>
            <a:endParaRPr lang="en-US">
              <a:solidFill>
                <a:schemeClr val="tx1"/>
              </a:solidFill>
              <a:latin typeface="Arial" charset="0"/>
            </a:endParaRPr>
          </a:p>
        </p:txBody>
      </p:sp>
      <p:sp>
        <p:nvSpPr>
          <p:cNvPr id="50221" name="Straight Connector 56337"/>
          <p:cNvSpPr>
            <a:spLocks noChangeShapeType="1"/>
          </p:cNvSpPr>
          <p:nvPr/>
        </p:nvSpPr>
        <p:spPr bwMode="auto">
          <a:xfrm>
            <a:off x="0" y="98742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50222" name="ZoneTexte 66"/>
          <p:cNvSpPr txBox="1">
            <a:spLocks noChangeArrowheads="1"/>
          </p:cNvSpPr>
          <p:nvPr/>
        </p:nvSpPr>
        <p:spPr bwMode="auto">
          <a:xfrm>
            <a:off x="738188" y="6027738"/>
            <a:ext cx="29448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800" b="1">
                <a:solidFill>
                  <a:schemeClr val="tx2"/>
                </a:solidFill>
                <a:latin typeface="Comic Sans MS" charset="0"/>
              </a:rPr>
              <a:t>cellules qui nne se divisent pas (ou peu)</a:t>
            </a:r>
          </a:p>
        </p:txBody>
      </p:sp>
      <p:sp>
        <p:nvSpPr>
          <p:cNvPr id="4" name="ZoneTexte 3"/>
          <p:cNvSpPr txBox="1">
            <a:spLocks noChangeArrowheads="1"/>
          </p:cNvSpPr>
          <p:nvPr/>
        </p:nvSpPr>
        <p:spPr bwMode="auto">
          <a:xfrm>
            <a:off x="7539038" y="5456238"/>
            <a:ext cx="1238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i="1">
                <a:solidFill>
                  <a:srgbClr val="FF0000"/>
                </a:solidFill>
                <a:latin typeface="Comic Sans MS" charset="0"/>
              </a:rPr>
              <a:t>Ex vivo</a:t>
            </a:r>
          </a:p>
        </p:txBody>
      </p:sp>
      <p:sp>
        <p:nvSpPr>
          <p:cNvPr id="50224" name="ZoneTexte 62"/>
          <p:cNvSpPr txBox="1">
            <a:spLocks noChangeArrowheads="1"/>
          </p:cNvSpPr>
          <p:nvPr/>
        </p:nvSpPr>
        <p:spPr bwMode="auto">
          <a:xfrm>
            <a:off x="730250" y="5457825"/>
            <a:ext cx="1195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i="1">
                <a:solidFill>
                  <a:srgbClr val="FF0000"/>
                </a:solidFill>
                <a:latin typeface="Comic Sans MS" charset="0"/>
              </a:rPr>
              <a:t>In vivo</a:t>
            </a:r>
          </a:p>
        </p:txBody>
      </p:sp>
      <p:sp>
        <p:nvSpPr>
          <p:cNvPr id="50225" name="ZoneTexte 4"/>
          <p:cNvSpPr txBox="1">
            <a:spLocks noChangeArrowheads="1"/>
          </p:cNvSpPr>
          <p:nvPr/>
        </p:nvSpPr>
        <p:spPr bwMode="auto">
          <a:xfrm>
            <a:off x="250825" y="2743200"/>
            <a:ext cx="2019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600" b="1">
                <a:solidFill>
                  <a:srgbClr val="000099"/>
                </a:solidFill>
                <a:latin typeface="Comic Sans MS" charset="0"/>
              </a:rPr>
              <a:t>matériel génétique</a:t>
            </a:r>
          </a:p>
        </p:txBody>
      </p:sp>
      <p:cxnSp>
        <p:nvCxnSpPr>
          <p:cNvPr id="50226" name="Connecteur droit avec flèche 6"/>
          <p:cNvCxnSpPr>
            <a:cxnSpLocks noChangeShapeType="1"/>
          </p:cNvCxnSpPr>
          <p:nvPr/>
        </p:nvCxnSpPr>
        <p:spPr bwMode="auto">
          <a:xfrm flipV="1">
            <a:off x="692150" y="1997075"/>
            <a:ext cx="495300" cy="5826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9" grpId="0"/>
      <p:bldP spid="17444" grpId="0" animBg="1"/>
      <p:bldP spid="17451" grpId="0" animBg="1"/>
      <p:bldP spid="17456" grpId="0"/>
      <p:bldP spid="78"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p:cNvSpPr txBox="1">
            <a:spLocks noChangeArrowheads="1"/>
          </p:cNvSpPr>
          <p:nvPr/>
        </p:nvSpPr>
        <p:spPr bwMode="auto">
          <a:xfrm>
            <a:off x="1500188" y="146050"/>
            <a:ext cx="6143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en-US" sz="2400" b="1">
                <a:latin typeface="Comic Sans MS" charset="0"/>
              </a:rPr>
              <a:t>Succès de la thérapie génique à ce jour</a:t>
            </a:r>
          </a:p>
        </p:txBody>
      </p:sp>
      <p:sp>
        <p:nvSpPr>
          <p:cNvPr id="3" name="Straight Connector 56337">
            <a:extLst/>
          </p:cNvPr>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latin typeface="Wingdings 3" charset="0"/>
            </a:endParaRPr>
          </a:p>
        </p:txBody>
      </p:sp>
      <p:sp>
        <p:nvSpPr>
          <p:cNvPr id="52228" name="TextBox 1"/>
          <p:cNvSpPr txBox="1">
            <a:spLocks noChangeArrowheads="1"/>
          </p:cNvSpPr>
          <p:nvPr/>
        </p:nvSpPr>
        <p:spPr bwMode="auto">
          <a:xfrm>
            <a:off x="323850" y="1052513"/>
            <a:ext cx="72723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marL="342900" indent="-342900">
              <a:lnSpc>
                <a:spcPct val="150000"/>
              </a:lnSpc>
              <a:buFontTx/>
              <a:buChar char="•"/>
            </a:pPr>
            <a:r>
              <a:rPr lang="en-US" sz="2000" b="1">
                <a:latin typeface="Comic Sans MS" charset="0"/>
              </a:rPr>
              <a:t>2000 SCID-X1 (deficit immunitaire)</a:t>
            </a:r>
          </a:p>
          <a:p>
            <a:pPr marL="342900" indent="-342900">
              <a:lnSpc>
                <a:spcPct val="150000"/>
              </a:lnSpc>
              <a:buFontTx/>
              <a:buChar char="•"/>
            </a:pPr>
            <a:r>
              <a:rPr lang="en-US" sz="2000" b="1">
                <a:latin typeface="Comic Sans MS" charset="0"/>
              </a:rPr>
              <a:t>2002 SCID-ADA</a:t>
            </a:r>
          </a:p>
          <a:p>
            <a:pPr marL="342900" indent="-342900">
              <a:lnSpc>
                <a:spcPct val="150000"/>
              </a:lnSpc>
              <a:buFontTx/>
              <a:buChar char="•"/>
            </a:pPr>
            <a:r>
              <a:rPr lang="en-US" sz="2000" b="1">
                <a:solidFill>
                  <a:srgbClr val="3333FF"/>
                </a:solidFill>
                <a:latin typeface="Comic Sans MS" charset="0"/>
              </a:rPr>
              <a:t>2008 Amaurose</a:t>
            </a:r>
          </a:p>
          <a:p>
            <a:pPr marL="342900" indent="-342900">
              <a:lnSpc>
                <a:spcPct val="150000"/>
              </a:lnSpc>
              <a:buFontTx/>
              <a:buChar char="•"/>
            </a:pPr>
            <a:r>
              <a:rPr lang="en-US" sz="2000" b="1">
                <a:latin typeface="Comic Sans MS" charset="0"/>
              </a:rPr>
              <a:t>2009 Adrenoleukodystrophie</a:t>
            </a:r>
          </a:p>
          <a:p>
            <a:pPr marL="342900" indent="-342900">
              <a:lnSpc>
                <a:spcPct val="150000"/>
              </a:lnSpc>
              <a:buFontTx/>
              <a:buChar char="•"/>
            </a:pPr>
            <a:r>
              <a:rPr lang="en-US" sz="2000" b="1">
                <a:latin typeface="Comic Sans MS" charset="0"/>
              </a:rPr>
              <a:t>2010 Béta thalassémie</a:t>
            </a:r>
          </a:p>
          <a:p>
            <a:pPr marL="342900" indent="-342900">
              <a:lnSpc>
                <a:spcPct val="150000"/>
              </a:lnSpc>
              <a:buFontTx/>
              <a:buChar char="•"/>
            </a:pPr>
            <a:r>
              <a:rPr lang="en-US" sz="2000" b="1">
                <a:latin typeface="Comic Sans MS" charset="0"/>
              </a:rPr>
              <a:t>2013 Wiskott-Aldrich syndrome</a:t>
            </a:r>
          </a:p>
          <a:p>
            <a:pPr marL="342900" indent="-342900">
              <a:lnSpc>
                <a:spcPct val="150000"/>
              </a:lnSpc>
              <a:buFontTx/>
              <a:buChar char="•"/>
            </a:pPr>
            <a:r>
              <a:rPr lang="en-US" sz="2000" b="1">
                <a:latin typeface="Comic Sans MS" charset="0"/>
              </a:rPr>
              <a:t>2013 leukodystrophie métachromatique</a:t>
            </a:r>
          </a:p>
          <a:p>
            <a:pPr marL="342900" indent="-342900">
              <a:lnSpc>
                <a:spcPct val="150000"/>
              </a:lnSpc>
              <a:buFontTx/>
              <a:buChar char="•"/>
            </a:pPr>
            <a:r>
              <a:rPr lang="en-US" sz="2000" b="1">
                <a:solidFill>
                  <a:srgbClr val="3333FF"/>
                </a:solidFill>
                <a:latin typeface="Comic Sans MS" charset="0"/>
              </a:rPr>
              <a:t>2014 Hémophilie B</a:t>
            </a:r>
          </a:p>
          <a:p>
            <a:pPr marL="342900" indent="-342900">
              <a:lnSpc>
                <a:spcPct val="150000"/>
              </a:lnSpc>
              <a:buFontTx/>
              <a:buChar char="•"/>
            </a:pPr>
            <a:r>
              <a:rPr lang="en-US" sz="2000" b="1">
                <a:latin typeface="Comic Sans MS" charset="0"/>
              </a:rPr>
              <a:t>2017 Drépanocyose</a:t>
            </a:r>
          </a:p>
          <a:p>
            <a:pPr marL="342900" indent="-342900">
              <a:lnSpc>
                <a:spcPct val="150000"/>
              </a:lnSpc>
              <a:buFontTx/>
              <a:buChar char="•"/>
            </a:pPr>
            <a:r>
              <a:rPr lang="en-US" sz="2000" b="1">
                <a:solidFill>
                  <a:srgbClr val="3333FF"/>
                </a:solidFill>
                <a:latin typeface="Comic Sans MS" charset="0"/>
              </a:rPr>
              <a:t>2017 Amyotrophie spinale</a:t>
            </a:r>
          </a:p>
          <a:p>
            <a:pPr marL="342900" indent="-342900">
              <a:lnSpc>
                <a:spcPct val="150000"/>
              </a:lnSpc>
              <a:buFontTx/>
              <a:buChar char="•"/>
            </a:pPr>
            <a:r>
              <a:rPr lang="en-US" sz="2000" b="1">
                <a:latin typeface="Comic Sans MS" charset="0"/>
              </a:rPr>
              <a:t>2017 Epidermolyse bulleuse</a:t>
            </a:r>
          </a:p>
          <a:p>
            <a:pPr marL="342900" indent="-342900">
              <a:lnSpc>
                <a:spcPct val="150000"/>
              </a:lnSpc>
              <a:buFontTx/>
              <a:buChar char="•"/>
            </a:pPr>
            <a:r>
              <a:rPr lang="en-US" sz="2000" b="1">
                <a:solidFill>
                  <a:srgbClr val="3333FF"/>
                </a:solidFill>
                <a:latin typeface="Comic Sans MS" charset="0"/>
              </a:rPr>
              <a:t>2017 Hémophilie A</a:t>
            </a:r>
          </a:p>
        </p:txBody>
      </p:sp>
      <p:sp>
        <p:nvSpPr>
          <p:cNvPr id="52229" name="ZoneTexte 5"/>
          <p:cNvSpPr txBox="1">
            <a:spLocks noChangeArrowheads="1"/>
          </p:cNvSpPr>
          <p:nvPr/>
        </p:nvSpPr>
        <p:spPr bwMode="auto">
          <a:xfrm>
            <a:off x="6032500" y="1355725"/>
            <a:ext cx="22098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i="1">
                <a:latin typeface="Comic Sans MS" charset="0"/>
              </a:rPr>
              <a:t>In vitro (RV)</a:t>
            </a:r>
          </a:p>
          <a:p>
            <a:endParaRPr lang="fr-FR" sz="2400" b="1" i="1">
              <a:latin typeface="Comic Sans MS" charset="0"/>
            </a:endParaRPr>
          </a:p>
          <a:p>
            <a:r>
              <a:rPr lang="fr-FR" sz="2400" b="1" i="1">
                <a:solidFill>
                  <a:srgbClr val="3333FF"/>
                </a:solidFill>
                <a:latin typeface="Comic Sans MS" charset="0"/>
              </a:rPr>
              <a:t>In vivo </a:t>
            </a:r>
            <a:r>
              <a:rPr lang="fr-FR" sz="2400" b="1">
                <a:solidFill>
                  <a:srgbClr val="3333FF"/>
                </a:solidFill>
                <a:latin typeface="Comic Sans MS" charset="0"/>
              </a:rPr>
              <a:t>(AAV)</a:t>
            </a:r>
          </a:p>
        </p:txBody>
      </p:sp>
      <p:sp>
        <p:nvSpPr>
          <p:cNvPr id="7" name="ZoneTexte 6"/>
          <p:cNvSpPr txBox="1">
            <a:spLocks noChangeArrowheads="1"/>
          </p:cNvSpPr>
          <p:nvPr/>
        </p:nvSpPr>
        <p:spPr bwMode="auto">
          <a:xfrm>
            <a:off x="5713413" y="4397375"/>
            <a:ext cx="2674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buFontTx/>
              <a:buChar char="•"/>
            </a:pPr>
            <a:r>
              <a:rPr lang="fr-FR" sz="2000" b="1">
                <a:latin typeface="Comic Sans MS" charset="0"/>
              </a:rPr>
              <a:t>  2014 leucémies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3"/>
          <p:cNvSpPr>
            <a:spLocks noChangeArrowheads="1"/>
          </p:cNvSpPr>
          <p:nvPr/>
        </p:nvSpPr>
        <p:spPr bwMode="auto">
          <a:xfrm rot="5514313">
            <a:off x="1178719" y="3404394"/>
            <a:ext cx="268287" cy="390525"/>
          </a:xfrm>
          <a:prstGeom prst="curvedLeftArrow">
            <a:avLst>
              <a:gd name="adj1" fmla="val 29112"/>
              <a:gd name="adj2" fmla="val 58225"/>
              <a:gd name="adj3" fmla="val 33333"/>
            </a:avLst>
          </a:prstGeom>
          <a:solidFill>
            <a:srgbClr val="CC7F00"/>
          </a:solidFill>
          <a:ln w="12700">
            <a:solidFill>
              <a:schemeClr val="tx1"/>
            </a:solidFill>
            <a:miter lim="800000"/>
            <a:headEnd/>
            <a:tailEnd/>
          </a:ln>
        </p:spPr>
        <p:txBody>
          <a:bodyPr wrap="none" anchor="ctr"/>
          <a:lstStyle/>
          <a:p>
            <a:pPr eaLnBrk="1" hangingPunct="1"/>
            <a:endParaRPr lang="en-US">
              <a:solidFill>
                <a:schemeClr val="tx1"/>
              </a:solidFill>
              <a:latin typeface="Arial" charset="0"/>
            </a:endParaRPr>
          </a:p>
        </p:txBody>
      </p:sp>
      <p:sp>
        <p:nvSpPr>
          <p:cNvPr id="63493" name="AutoShape 5">
            <a:extLst/>
          </p:cNvPr>
          <p:cNvSpPr>
            <a:spLocks noChangeArrowheads="1"/>
          </p:cNvSpPr>
          <p:nvPr/>
        </p:nvSpPr>
        <p:spPr bwMode="auto">
          <a:xfrm>
            <a:off x="3719981" y="4070350"/>
            <a:ext cx="401191"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494" name="AutoShape 6">
            <a:extLst/>
          </p:cNvPr>
          <p:cNvSpPr>
            <a:spLocks noChangeArrowheads="1"/>
          </p:cNvSpPr>
          <p:nvPr/>
        </p:nvSpPr>
        <p:spPr bwMode="auto">
          <a:xfrm>
            <a:off x="3630098" y="4946650"/>
            <a:ext cx="600671" cy="5445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53257" name="Line 9"/>
          <p:cNvSpPr>
            <a:spLocks noChangeShapeType="1"/>
          </p:cNvSpPr>
          <p:nvPr/>
        </p:nvSpPr>
        <p:spPr bwMode="auto">
          <a:xfrm>
            <a:off x="4421188" y="2649538"/>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58" name="Line 11"/>
          <p:cNvSpPr>
            <a:spLocks noChangeShapeType="1"/>
          </p:cNvSpPr>
          <p:nvPr/>
        </p:nvSpPr>
        <p:spPr bwMode="auto">
          <a:xfrm flipH="1" flipV="1">
            <a:off x="3154363" y="2357438"/>
            <a:ext cx="333375" cy="284162"/>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9" name="Line 12"/>
          <p:cNvSpPr>
            <a:spLocks noChangeShapeType="1"/>
          </p:cNvSpPr>
          <p:nvPr/>
        </p:nvSpPr>
        <p:spPr bwMode="auto">
          <a:xfrm flipV="1">
            <a:off x="3141663" y="3714750"/>
            <a:ext cx="334962" cy="28416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0" name="Line 13"/>
          <p:cNvSpPr>
            <a:spLocks noChangeShapeType="1"/>
          </p:cNvSpPr>
          <p:nvPr/>
        </p:nvSpPr>
        <p:spPr bwMode="auto">
          <a:xfrm flipH="1" flipV="1">
            <a:off x="3141663" y="4662488"/>
            <a:ext cx="334962" cy="284162"/>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1" name="Line 15"/>
          <p:cNvSpPr>
            <a:spLocks noChangeShapeType="1"/>
          </p:cNvSpPr>
          <p:nvPr/>
        </p:nvSpPr>
        <p:spPr bwMode="auto">
          <a:xfrm>
            <a:off x="3141663" y="4283075"/>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2" name="Line 16"/>
          <p:cNvSpPr>
            <a:spLocks noChangeShapeType="1"/>
          </p:cNvSpPr>
          <p:nvPr/>
        </p:nvSpPr>
        <p:spPr bwMode="auto">
          <a:xfrm flipH="1" flipV="1">
            <a:off x="2328863" y="3502025"/>
            <a:ext cx="268287" cy="401638"/>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3" name="Line 17"/>
          <p:cNvSpPr>
            <a:spLocks noChangeShapeType="1"/>
          </p:cNvSpPr>
          <p:nvPr/>
        </p:nvSpPr>
        <p:spPr bwMode="auto">
          <a:xfrm flipV="1">
            <a:off x="2286000" y="2428875"/>
            <a:ext cx="333375" cy="50006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4" name="Line 18"/>
          <p:cNvSpPr>
            <a:spLocks noChangeShapeType="1"/>
          </p:cNvSpPr>
          <p:nvPr/>
        </p:nvSpPr>
        <p:spPr bwMode="auto">
          <a:xfrm>
            <a:off x="4467225" y="3430588"/>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5" name="Text Box 19"/>
          <p:cNvSpPr txBox="1">
            <a:spLocks noChangeArrowheads="1"/>
          </p:cNvSpPr>
          <p:nvPr/>
        </p:nvSpPr>
        <p:spPr bwMode="auto">
          <a:xfrm>
            <a:off x="5541963" y="1323975"/>
            <a:ext cx="17748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Lymphocyte T </a:t>
            </a:r>
          </a:p>
        </p:txBody>
      </p:sp>
      <p:sp>
        <p:nvSpPr>
          <p:cNvPr id="53266" name="Text Box 20"/>
          <p:cNvSpPr txBox="1">
            <a:spLocks noChangeArrowheads="1"/>
          </p:cNvSpPr>
          <p:nvPr/>
        </p:nvSpPr>
        <p:spPr bwMode="auto">
          <a:xfrm>
            <a:off x="5541963" y="1939925"/>
            <a:ext cx="17367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Lymphocyte NK </a:t>
            </a:r>
          </a:p>
        </p:txBody>
      </p:sp>
      <p:sp>
        <p:nvSpPr>
          <p:cNvPr id="53267" name="Text Box 21"/>
          <p:cNvSpPr txBox="1">
            <a:spLocks noChangeArrowheads="1"/>
          </p:cNvSpPr>
          <p:nvPr/>
        </p:nvSpPr>
        <p:spPr bwMode="auto">
          <a:xfrm>
            <a:off x="5534025" y="2506663"/>
            <a:ext cx="16192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Lymphocyte B </a:t>
            </a:r>
          </a:p>
        </p:txBody>
      </p:sp>
      <p:sp>
        <p:nvSpPr>
          <p:cNvPr id="53268" name="AutoShape 24"/>
          <p:cNvSpPr>
            <a:spLocks noChangeArrowheads="1"/>
          </p:cNvSpPr>
          <p:nvPr/>
        </p:nvSpPr>
        <p:spPr bwMode="auto">
          <a:xfrm>
            <a:off x="5143500" y="5692775"/>
            <a:ext cx="134938" cy="141288"/>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269" name="AutoShape 25"/>
          <p:cNvSpPr>
            <a:spLocks noChangeArrowheads="1"/>
          </p:cNvSpPr>
          <p:nvPr/>
        </p:nvSpPr>
        <p:spPr bwMode="auto">
          <a:xfrm>
            <a:off x="5400675" y="5692775"/>
            <a:ext cx="133350" cy="141288"/>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270" name="AutoShape 26"/>
          <p:cNvSpPr>
            <a:spLocks noChangeArrowheads="1"/>
          </p:cNvSpPr>
          <p:nvPr/>
        </p:nvSpPr>
        <p:spPr bwMode="auto">
          <a:xfrm>
            <a:off x="5211763" y="5834063"/>
            <a:ext cx="131762"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271" name="AutoShape 27"/>
          <p:cNvSpPr>
            <a:spLocks noChangeArrowheads="1"/>
          </p:cNvSpPr>
          <p:nvPr/>
        </p:nvSpPr>
        <p:spPr bwMode="auto">
          <a:xfrm>
            <a:off x="5278438" y="5764213"/>
            <a:ext cx="133350" cy="141287"/>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272" name="AutoShape 28"/>
          <p:cNvSpPr>
            <a:spLocks noChangeArrowheads="1"/>
          </p:cNvSpPr>
          <p:nvPr/>
        </p:nvSpPr>
        <p:spPr bwMode="auto">
          <a:xfrm>
            <a:off x="5378450" y="5857875"/>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273" name="Line 29"/>
          <p:cNvSpPr>
            <a:spLocks noChangeShapeType="1"/>
          </p:cNvSpPr>
          <p:nvPr/>
        </p:nvSpPr>
        <p:spPr bwMode="auto">
          <a:xfrm flipH="1" flipV="1">
            <a:off x="4332288" y="5491163"/>
            <a:ext cx="334962" cy="284162"/>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4" name="AutoShape 30"/>
          <p:cNvSpPr>
            <a:spLocks noChangeArrowheads="1"/>
          </p:cNvSpPr>
          <p:nvPr/>
        </p:nvSpPr>
        <p:spPr bwMode="auto">
          <a:xfrm>
            <a:off x="5078413" y="5905500"/>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275" name="AutoShape 31"/>
          <p:cNvSpPr>
            <a:spLocks noChangeArrowheads="1"/>
          </p:cNvSpPr>
          <p:nvPr/>
        </p:nvSpPr>
        <p:spPr bwMode="auto">
          <a:xfrm>
            <a:off x="5243513" y="5988050"/>
            <a:ext cx="134937"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276" name="Line 32"/>
          <p:cNvSpPr>
            <a:spLocks noChangeShapeType="1"/>
          </p:cNvSpPr>
          <p:nvPr/>
        </p:nvSpPr>
        <p:spPr bwMode="auto">
          <a:xfrm flipH="1" flipV="1">
            <a:off x="4143375" y="4389438"/>
            <a:ext cx="266700" cy="166687"/>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7" name="Line 33"/>
          <p:cNvSpPr>
            <a:spLocks noChangeShapeType="1"/>
          </p:cNvSpPr>
          <p:nvPr/>
        </p:nvSpPr>
        <p:spPr bwMode="auto">
          <a:xfrm flipH="1" flipV="1">
            <a:off x="4889500" y="5005388"/>
            <a:ext cx="131763" cy="142875"/>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AutoShape 34">
            <a:extLst/>
          </p:cNvPr>
          <p:cNvSpPr>
            <a:spLocks noChangeArrowheads="1"/>
          </p:cNvSpPr>
          <p:nvPr/>
        </p:nvSpPr>
        <p:spPr bwMode="auto">
          <a:xfrm>
            <a:off x="3729264" y="3217863"/>
            <a:ext cx="401478"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3" name="AutoShape 35">
            <a:extLst/>
          </p:cNvPr>
          <p:cNvSpPr>
            <a:spLocks noChangeArrowheads="1"/>
          </p:cNvSpPr>
          <p:nvPr/>
        </p:nvSpPr>
        <p:spPr bwMode="auto">
          <a:xfrm>
            <a:off x="2595968" y="4070350"/>
            <a:ext cx="399886"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4" name="AutoShape 36">
            <a:extLst/>
          </p:cNvPr>
          <p:cNvSpPr>
            <a:spLocks noChangeArrowheads="1"/>
          </p:cNvSpPr>
          <p:nvPr/>
        </p:nvSpPr>
        <p:spPr bwMode="auto">
          <a:xfrm>
            <a:off x="1996069" y="3051175"/>
            <a:ext cx="401474"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5" name="AutoShape 37">
            <a:extLst/>
          </p:cNvPr>
          <p:cNvSpPr>
            <a:spLocks noChangeArrowheads="1"/>
          </p:cNvSpPr>
          <p:nvPr/>
        </p:nvSpPr>
        <p:spPr bwMode="auto">
          <a:xfrm>
            <a:off x="1127586" y="3040063"/>
            <a:ext cx="400676"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6" name="AutoShape 38">
            <a:extLst/>
          </p:cNvPr>
          <p:cNvSpPr>
            <a:spLocks noChangeArrowheads="1"/>
          </p:cNvSpPr>
          <p:nvPr/>
        </p:nvSpPr>
        <p:spPr bwMode="auto">
          <a:xfrm>
            <a:off x="2619284" y="1938338"/>
            <a:ext cx="400714"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9" name="AutoShape 41">
            <a:extLst/>
          </p:cNvPr>
          <p:cNvSpPr>
            <a:spLocks noChangeArrowheads="1"/>
          </p:cNvSpPr>
          <p:nvPr/>
        </p:nvSpPr>
        <p:spPr bwMode="auto">
          <a:xfrm>
            <a:off x="3698946" y="2436813"/>
            <a:ext cx="400386"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2" name="AutoShape 44">
            <a:extLst/>
          </p:cNvPr>
          <p:cNvSpPr>
            <a:spLocks noChangeArrowheads="1"/>
          </p:cNvSpPr>
          <p:nvPr/>
        </p:nvSpPr>
        <p:spPr bwMode="auto">
          <a:xfrm>
            <a:off x="5099153" y="2459038"/>
            <a:ext cx="400676"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3" name="AutoShape 45">
            <a:extLst/>
          </p:cNvPr>
          <p:cNvSpPr>
            <a:spLocks noChangeArrowheads="1"/>
          </p:cNvSpPr>
          <p:nvPr/>
        </p:nvSpPr>
        <p:spPr bwMode="auto">
          <a:xfrm>
            <a:off x="5132624" y="3217863"/>
            <a:ext cx="401638" cy="379412"/>
          </a:xfrm>
          <a:prstGeom prst="flowChartConnector">
            <a:avLst/>
          </a:prstGeom>
          <a:solidFill>
            <a:srgbClr val="FF0000"/>
          </a:soli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4" name="AutoShape 46">
            <a:extLst/>
          </p:cNvPr>
          <p:cNvSpPr>
            <a:spLocks noChangeArrowheads="1"/>
          </p:cNvSpPr>
          <p:nvPr/>
        </p:nvSpPr>
        <p:spPr bwMode="auto">
          <a:xfrm>
            <a:off x="5132624" y="3679825"/>
            <a:ext cx="401638"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5" name="AutoShape 47">
            <a:extLst/>
          </p:cNvPr>
          <p:cNvSpPr>
            <a:spLocks noChangeArrowheads="1"/>
          </p:cNvSpPr>
          <p:nvPr/>
        </p:nvSpPr>
        <p:spPr bwMode="auto">
          <a:xfrm>
            <a:off x="5132624" y="4152900"/>
            <a:ext cx="401638"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6" name="AutoShape 48">
            <a:extLst/>
          </p:cNvPr>
          <p:cNvSpPr>
            <a:spLocks noChangeArrowheads="1"/>
          </p:cNvSpPr>
          <p:nvPr/>
        </p:nvSpPr>
        <p:spPr bwMode="auto">
          <a:xfrm>
            <a:off x="5132624" y="4638675"/>
            <a:ext cx="401638"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7" name="AutoShape 49">
            <a:extLst/>
          </p:cNvPr>
          <p:cNvSpPr>
            <a:spLocks noChangeArrowheads="1"/>
          </p:cNvSpPr>
          <p:nvPr/>
        </p:nvSpPr>
        <p:spPr bwMode="auto">
          <a:xfrm>
            <a:off x="5132624" y="5124450"/>
            <a:ext cx="401638"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8" name="AutoShape 50">
            <a:extLst/>
          </p:cNvPr>
          <p:cNvSpPr>
            <a:spLocks noChangeArrowheads="1"/>
          </p:cNvSpPr>
          <p:nvPr/>
        </p:nvSpPr>
        <p:spPr bwMode="auto">
          <a:xfrm>
            <a:off x="4465894" y="4567238"/>
            <a:ext cx="400546"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53317" name="Line 51"/>
          <p:cNvSpPr>
            <a:spLocks noChangeShapeType="1"/>
          </p:cNvSpPr>
          <p:nvPr/>
        </p:nvSpPr>
        <p:spPr bwMode="auto">
          <a:xfrm flipV="1">
            <a:off x="4265613" y="3998913"/>
            <a:ext cx="601662" cy="1428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18" name="Line 52"/>
          <p:cNvSpPr>
            <a:spLocks noChangeShapeType="1"/>
          </p:cNvSpPr>
          <p:nvPr/>
        </p:nvSpPr>
        <p:spPr bwMode="auto">
          <a:xfrm flipV="1">
            <a:off x="4867275" y="4449763"/>
            <a:ext cx="200025" cy="141287"/>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19" name="Line 53"/>
          <p:cNvSpPr>
            <a:spLocks noChangeShapeType="1"/>
          </p:cNvSpPr>
          <p:nvPr/>
        </p:nvSpPr>
        <p:spPr bwMode="auto">
          <a:xfrm>
            <a:off x="4900613" y="4779963"/>
            <a:ext cx="200025"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20" name="AutoShape 54"/>
          <p:cNvSpPr>
            <a:spLocks noChangeArrowheads="1"/>
          </p:cNvSpPr>
          <p:nvPr/>
        </p:nvSpPr>
        <p:spPr bwMode="auto">
          <a:xfrm>
            <a:off x="5411788" y="5905500"/>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321" name="AutoShape 55"/>
          <p:cNvSpPr>
            <a:spLocks noChangeArrowheads="1"/>
          </p:cNvSpPr>
          <p:nvPr/>
        </p:nvSpPr>
        <p:spPr bwMode="auto">
          <a:xfrm>
            <a:off x="5067300" y="5775325"/>
            <a:ext cx="133350" cy="141288"/>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322" name="AutoShape 56"/>
          <p:cNvSpPr>
            <a:spLocks noChangeArrowheads="1"/>
          </p:cNvSpPr>
          <p:nvPr/>
        </p:nvSpPr>
        <p:spPr bwMode="auto">
          <a:xfrm>
            <a:off x="5200650" y="5916613"/>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algn="ctr" eaLnBrk="1" hangingPunct="1"/>
            <a:endParaRPr lang="en-US" sz="3200">
              <a:solidFill>
                <a:schemeClr val="tx1"/>
              </a:solidFill>
              <a:latin typeface="Arial" charset="0"/>
            </a:endParaRPr>
          </a:p>
        </p:txBody>
      </p:sp>
      <p:sp>
        <p:nvSpPr>
          <p:cNvPr id="53323" name="AutoShape 57"/>
          <p:cNvSpPr>
            <a:spLocks noChangeArrowheads="1"/>
          </p:cNvSpPr>
          <p:nvPr/>
        </p:nvSpPr>
        <p:spPr bwMode="auto">
          <a:xfrm>
            <a:off x="5356225" y="5988050"/>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3324" name="Text Box 58"/>
          <p:cNvSpPr txBox="1">
            <a:spLocks noChangeArrowheads="1"/>
          </p:cNvSpPr>
          <p:nvPr/>
        </p:nvSpPr>
        <p:spPr bwMode="auto">
          <a:xfrm>
            <a:off x="5578475" y="3278188"/>
            <a:ext cx="14684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Erythrocyte</a:t>
            </a:r>
          </a:p>
        </p:txBody>
      </p:sp>
      <p:sp>
        <p:nvSpPr>
          <p:cNvPr id="53325" name="Text Box 59"/>
          <p:cNvSpPr txBox="1">
            <a:spLocks noChangeArrowheads="1"/>
          </p:cNvSpPr>
          <p:nvPr/>
        </p:nvSpPr>
        <p:spPr bwMode="auto">
          <a:xfrm>
            <a:off x="5578475" y="3714750"/>
            <a:ext cx="14017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Granulocyte</a:t>
            </a:r>
          </a:p>
        </p:txBody>
      </p:sp>
      <p:sp>
        <p:nvSpPr>
          <p:cNvPr id="53326" name="Text Box 60"/>
          <p:cNvSpPr txBox="1">
            <a:spLocks noChangeArrowheads="1"/>
          </p:cNvSpPr>
          <p:nvPr/>
        </p:nvSpPr>
        <p:spPr bwMode="auto">
          <a:xfrm>
            <a:off x="5578475" y="4167188"/>
            <a:ext cx="20653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Cellule dendritique</a:t>
            </a:r>
          </a:p>
        </p:txBody>
      </p:sp>
      <p:sp>
        <p:nvSpPr>
          <p:cNvPr id="53327" name="Text Box 61"/>
          <p:cNvSpPr txBox="1">
            <a:spLocks noChangeArrowheads="1"/>
          </p:cNvSpPr>
          <p:nvPr/>
        </p:nvSpPr>
        <p:spPr bwMode="auto">
          <a:xfrm>
            <a:off x="5578475" y="4664075"/>
            <a:ext cx="154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Macrophage</a:t>
            </a:r>
          </a:p>
        </p:txBody>
      </p:sp>
      <p:sp>
        <p:nvSpPr>
          <p:cNvPr id="53328" name="Text Box 62"/>
          <p:cNvSpPr txBox="1">
            <a:spLocks noChangeArrowheads="1"/>
          </p:cNvSpPr>
          <p:nvPr/>
        </p:nvSpPr>
        <p:spPr bwMode="auto">
          <a:xfrm>
            <a:off x="5578475" y="5160963"/>
            <a:ext cx="154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Osteoclaste</a:t>
            </a:r>
          </a:p>
        </p:txBody>
      </p:sp>
      <p:sp>
        <p:nvSpPr>
          <p:cNvPr id="53329" name="Text Box 63"/>
          <p:cNvSpPr txBox="1">
            <a:spLocks noChangeArrowheads="1"/>
          </p:cNvSpPr>
          <p:nvPr/>
        </p:nvSpPr>
        <p:spPr bwMode="auto">
          <a:xfrm>
            <a:off x="5578475" y="5703888"/>
            <a:ext cx="157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Plaquettes</a:t>
            </a:r>
          </a:p>
        </p:txBody>
      </p:sp>
      <p:sp>
        <p:nvSpPr>
          <p:cNvPr id="53330" name="Text Box 65"/>
          <p:cNvSpPr txBox="1">
            <a:spLocks noChangeArrowheads="1"/>
          </p:cNvSpPr>
          <p:nvPr/>
        </p:nvSpPr>
        <p:spPr bwMode="auto">
          <a:xfrm>
            <a:off x="466725" y="3902075"/>
            <a:ext cx="179546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lnSpc>
                <a:spcPct val="70000"/>
              </a:lnSpc>
              <a:spcBef>
                <a:spcPct val="50000"/>
              </a:spcBef>
            </a:pPr>
            <a:r>
              <a:rPr lang="fr-FR" sz="1400" b="1">
                <a:latin typeface="Comic Sans MS" charset="0"/>
              </a:rPr>
              <a:t>Cellule souche</a:t>
            </a:r>
          </a:p>
        </p:txBody>
      </p:sp>
      <p:sp>
        <p:nvSpPr>
          <p:cNvPr id="53331" name="Line 74"/>
          <p:cNvSpPr>
            <a:spLocks noChangeShapeType="1"/>
          </p:cNvSpPr>
          <p:nvPr/>
        </p:nvSpPr>
        <p:spPr bwMode="auto">
          <a:xfrm>
            <a:off x="1617663" y="3205163"/>
            <a:ext cx="268287"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32" name="Text Box 112"/>
          <p:cNvSpPr txBox="1">
            <a:spLocks noChangeArrowheads="1"/>
          </p:cNvSpPr>
          <p:nvPr/>
        </p:nvSpPr>
        <p:spPr bwMode="auto">
          <a:xfrm>
            <a:off x="7642225" y="3854450"/>
            <a:ext cx="184150" cy="46196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endParaRPr lang="en-US" sz="2400">
              <a:latin typeface="Comic Sans MS" charset="0"/>
            </a:endParaRPr>
          </a:p>
        </p:txBody>
      </p:sp>
      <p:sp>
        <p:nvSpPr>
          <p:cNvPr id="53333" name="Text Box 2"/>
          <p:cNvSpPr txBox="1">
            <a:spLocks noChangeArrowheads="1"/>
          </p:cNvSpPr>
          <p:nvPr/>
        </p:nvSpPr>
        <p:spPr bwMode="auto">
          <a:xfrm>
            <a:off x="652463" y="228600"/>
            <a:ext cx="793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400" b="1">
                <a:latin typeface="Comic Sans MS" charset="0"/>
              </a:rPr>
              <a:t>Déficit immunitaire combiné sévère (DICS) lié à l</a:t>
            </a:r>
            <a:r>
              <a:rPr lang="ja-JP" altLang="fr-FR" sz="2400" b="1">
                <a:latin typeface="Comic Sans MS" charset="0"/>
              </a:rPr>
              <a:t>’</a:t>
            </a:r>
            <a:r>
              <a:rPr lang="fr-FR" altLang="ja-JP" sz="2400" b="1">
                <a:latin typeface="Comic Sans MS" charset="0"/>
              </a:rPr>
              <a:t>X</a:t>
            </a:r>
            <a:endParaRPr lang="fr-FR" sz="2400" b="1">
              <a:latin typeface="Comic Sans MS" charset="0"/>
            </a:endParaRPr>
          </a:p>
        </p:txBody>
      </p:sp>
      <p:sp>
        <p:nvSpPr>
          <p:cNvPr id="53334" name="Straight Connector 56337"/>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a:ext uri="{909E8E84-426E-40DD-AFC4-6F175D3DCCD1}">
              <a14:hiddenFill xmlns:a14="http://schemas.microsoft.com/office/drawing/2010/main">
                <a:noFill/>
              </a14:hiddenFill>
            </a:ext>
          </a:extLst>
        </p:spPr>
        <p:txBody>
          <a:bodyPr/>
          <a:lstStyle/>
          <a:p>
            <a:endParaRPr lang="en-US"/>
          </a:p>
        </p:txBody>
      </p:sp>
      <p:cxnSp>
        <p:nvCxnSpPr>
          <p:cNvPr id="4" name="Connecteur droit 3">
            <a:extLst/>
          </p:cNvPr>
          <p:cNvCxnSpPr/>
          <p:nvPr/>
        </p:nvCxnSpPr>
        <p:spPr>
          <a:xfrm>
            <a:off x="5578475" y="1096963"/>
            <a:ext cx="1265238" cy="12604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p:cNvPr>
          <p:cNvCxnSpPr/>
          <p:nvPr/>
        </p:nvCxnSpPr>
        <p:spPr>
          <a:xfrm flipH="1">
            <a:off x="5746750" y="1096963"/>
            <a:ext cx="1233488" cy="12604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337" name="ZoneTexte 1"/>
          <p:cNvSpPr txBox="1">
            <a:spLocks noChangeArrowheads="1"/>
          </p:cNvSpPr>
          <p:nvPr/>
        </p:nvSpPr>
        <p:spPr bwMode="auto">
          <a:xfrm>
            <a:off x="1219200" y="5302250"/>
            <a:ext cx="2011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000" b="1">
                <a:solidFill>
                  <a:srgbClr val="000099"/>
                </a:solidFill>
                <a:latin typeface="Comic Sans MS" charset="0"/>
              </a:rPr>
              <a:t>Moelle osseuse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llipse 26">
            <a:extLst/>
          </p:cNvPr>
          <p:cNvSpPr/>
          <p:nvPr/>
        </p:nvSpPr>
        <p:spPr>
          <a:xfrm>
            <a:off x="2051720" y="3835204"/>
            <a:ext cx="2304256" cy="739829"/>
          </a:xfrm>
          <a:prstGeom prst="ellipse">
            <a:avLst/>
          </a:prstGeom>
          <a:solidFill>
            <a:schemeClr val="bg1">
              <a:lumMod val="95000"/>
            </a:schemeClr>
          </a:solidFill>
          <a:ln w="1905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9" name="Ellipse 38">
            <a:extLst/>
          </p:cNvPr>
          <p:cNvSpPr/>
          <p:nvPr/>
        </p:nvSpPr>
        <p:spPr>
          <a:xfrm>
            <a:off x="2051720" y="2273098"/>
            <a:ext cx="2304256" cy="648072"/>
          </a:xfrm>
          <a:prstGeom prst="ellipse">
            <a:avLst/>
          </a:prstGeom>
          <a:solidFill>
            <a:schemeClr val="bg1">
              <a:lumMod val="95000"/>
            </a:schemeClr>
          </a:solidFill>
          <a:ln w="1905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8" name="Ellipse 37">
            <a:extLst/>
          </p:cNvPr>
          <p:cNvSpPr/>
          <p:nvPr/>
        </p:nvSpPr>
        <p:spPr>
          <a:xfrm>
            <a:off x="2051720" y="1149845"/>
            <a:ext cx="2304256" cy="648072"/>
          </a:xfrm>
          <a:prstGeom prst="ellipse">
            <a:avLst/>
          </a:prstGeom>
          <a:solidFill>
            <a:schemeClr val="bg1">
              <a:lumMod val="95000"/>
            </a:schemeClr>
          </a:solidFill>
          <a:ln w="1905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6" name="Connecteur droit avec flèche 5">
            <a:extLst/>
          </p:cNvPr>
          <p:cNvCxnSpPr/>
          <p:nvPr/>
        </p:nvCxnSpPr>
        <p:spPr>
          <a:xfrm>
            <a:off x="3217863" y="1873250"/>
            <a:ext cx="0" cy="3127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80" name="ZoneTexte 1"/>
          <p:cNvSpPr txBox="1">
            <a:spLocks noChangeArrowheads="1"/>
          </p:cNvSpPr>
          <p:nvPr/>
        </p:nvSpPr>
        <p:spPr bwMode="auto">
          <a:xfrm>
            <a:off x="2268538" y="1196975"/>
            <a:ext cx="1857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1500" b="1">
                <a:solidFill>
                  <a:srgbClr val="000099"/>
                </a:solidFill>
                <a:latin typeface="Comic Sans MS" charset="0"/>
              </a:rPr>
              <a:t>Observation</a:t>
            </a:r>
            <a:br>
              <a:rPr lang="fr-FR" sz="1500" b="1">
                <a:solidFill>
                  <a:srgbClr val="000099"/>
                </a:solidFill>
                <a:latin typeface="Comic Sans MS" charset="0"/>
              </a:rPr>
            </a:br>
            <a:r>
              <a:rPr lang="fr-FR" sz="1500" b="1">
                <a:solidFill>
                  <a:srgbClr val="000099"/>
                </a:solidFill>
                <a:latin typeface="Comic Sans MS" charset="0"/>
              </a:rPr>
              <a:t>empirisme </a:t>
            </a:r>
          </a:p>
        </p:txBody>
      </p:sp>
      <p:sp>
        <p:nvSpPr>
          <p:cNvPr id="7181" name="ZoneTexte 2"/>
          <p:cNvSpPr txBox="1">
            <a:spLocks noChangeArrowheads="1"/>
          </p:cNvSpPr>
          <p:nvPr/>
        </p:nvSpPr>
        <p:spPr bwMode="auto">
          <a:xfrm>
            <a:off x="2066925" y="4021138"/>
            <a:ext cx="22907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1500" b="1">
                <a:solidFill>
                  <a:srgbClr val="000099"/>
                </a:solidFill>
                <a:latin typeface="Comic Sans MS" charset="0"/>
              </a:rPr>
              <a:t>Approche scientifique</a:t>
            </a:r>
            <a:br>
              <a:rPr lang="fr-FR" sz="1500" b="1">
                <a:solidFill>
                  <a:srgbClr val="000099"/>
                </a:solidFill>
                <a:latin typeface="Comic Sans MS" charset="0"/>
              </a:rPr>
            </a:br>
            <a:endParaRPr lang="fr-FR" sz="1500" b="1">
              <a:solidFill>
                <a:srgbClr val="000099"/>
              </a:solidFill>
              <a:latin typeface="Comic Sans MS" charset="0"/>
            </a:endParaRPr>
          </a:p>
        </p:txBody>
      </p:sp>
      <p:sp>
        <p:nvSpPr>
          <p:cNvPr id="7182" name="ZoneTexte 12"/>
          <p:cNvSpPr txBox="1">
            <a:spLocks noChangeArrowheads="1"/>
          </p:cNvSpPr>
          <p:nvPr/>
        </p:nvSpPr>
        <p:spPr bwMode="auto">
          <a:xfrm>
            <a:off x="1173163" y="188913"/>
            <a:ext cx="6835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2400" b="1">
                <a:latin typeface="Comic Sans MS" charset="0"/>
              </a:rPr>
              <a:t>Histoire de la médecine</a:t>
            </a:r>
          </a:p>
        </p:txBody>
      </p:sp>
      <p:sp>
        <p:nvSpPr>
          <p:cNvPr id="7183" name="ZoneTexte 1"/>
          <p:cNvSpPr txBox="1">
            <a:spLocks noChangeArrowheads="1"/>
          </p:cNvSpPr>
          <p:nvPr/>
        </p:nvSpPr>
        <p:spPr bwMode="auto">
          <a:xfrm>
            <a:off x="2443163" y="2438400"/>
            <a:ext cx="17827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500" b="1">
                <a:solidFill>
                  <a:srgbClr val="000099"/>
                </a:solidFill>
                <a:latin typeface="Comic Sans MS" charset="0"/>
              </a:rPr>
              <a:t>Expérimentation</a:t>
            </a:r>
          </a:p>
        </p:txBody>
      </p:sp>
      <p:grpSp>
        <p:nvGrpSpPr>
          <p:cNvPr id="7184" name="Grouper 1"/>
          <p:cNvGrpSpPr>
            <a:grpSpLocks/>
          </p:cNvGrpSpPr>
          <p:nvPr/>
        </p:nvGrpSpPr>
        <p:grpSpPr bwMode="auto">
          <a:xfrm>
            <a:off x="6488113" y="1108075"/>
            <a:ext cx="1804987" cy="647700"/>
            <a:chOff x="6011912" y="1107553"/>
            <a:chExt cx="1804392" cy="648072"/>
          </a:xfrm>
        </p:grpSpPr>
        <p:sp>
          <p:nvSpPr>
            <p:cNvPr id="28" name="Ellipse 27">
              <a:extLst/>
            </p:cNvPr>
            <p:cNvSpPr/>
            <p:nvPr/>
          </p:nvSpPr>
          <p:spPr>
            <a:xfrm>
              <a:off x="6011912" y="1107553"/>
              <a:ext cx="1804392" cy="648072"/>
            </a:xfrm>
            <a:prstGeom prst="ellipse">
              <a:avLst/>
            </a:prstGeom>
            <a:solidFill>
              <a:schemeClr val="accent1">
                <a:lumMod val="20000"/>
                <a:lumOff val="80000"/>
              </a:schemeClr>
            </a:solidFill>
            <a:ln>
              <a:noFill/>
            </a:ln>
            <a:effectLst/>
            <a:scene3d>
              <a:camera prst="orthographicFront">
                <a:rot lat="0" lon="0" rev="0"/>
              </a:camera>
              <a:lightRig rig="contrasting" dir="t">
                <a:rot lat="0" lon="0" rev="7800000"/>
              </a:lightRig>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220" name="ZoneTexte 1"/>
            <p:cNvSpPr txBox="1">
              <a:spLocks noChangeArrowheads="1"/>
            </p:cNvSpPr>
            <p:nvPr/>
          </p:nvSpPr>
          <p:spPr bwMode="auto">
            <a:xfrm>
              <a:off x="6281142" y="1249710"/>
              <a:ext cx="14401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500" b="1">
                  <a:solidFill>
                    <a:srgbClr val="000099"/>
                  </a:solidFill>
                  <a:latin typeface="Comic Sans MS" charset="0"/>
                </a:rPr>
                <a:t>Paléolithique</a:t>
              </a:r>
            </a:p>
          </p:txBody>
        </p:sp>
      </p:grpSp>
      <p:grpSp>
        <p:nvGrpSpPr>
          <p:cNvPr id="7185" name="Grouper 2"/>
          <p:cNvGrpSpPr>
            <a:grpSpLocks/>
          </p:cNvGrpSpPr>
          <p:nvPr/>
        </p:nvGrpSpPr>
        <p:grpSpPr bwMode="auto">
          <a:xfrm>
            <a:off x="6700838" y="2276475"/>
            <a:ext cx="1443037" cy="647700"/>
            <a:chOff x="6223744" y="2276872"/>
            <a:chExt cx="1444352" cy="648072"/>
          </a:xfrm>
        </p:grpSpPr>
        <p:sp>
          <p:nvSpPr>
            <p:cNvPr id="35" name="Ellipse 34">
              <a:extLst/>
            </p:cNvPr>
            <p:cNvSpPr/>
            <p:nvPr/>
          </p:nvSpPr>
          <p:spPr>
            <a:xfrm>
              <a:off x="6223744" y="2276872"/>
              <a:ext cx="1444352" cy="648072"/>
            </a:xfrm>
            <a:prstGeom prst="ellipse">
              <a:avLst/>
            </a:prstGeom>
            <a:solidFill>
              <a:schemeClr val="accent1">
                <a:lumMod val="20000"/>
                <a:lumOff val="80000"/>
              </a:schemeClr>
            </a:solidFill>
            <a:ln>
              <a:noFill/>
            </a:ln>
            <a:effectLst/>
            <a:scene3d>
              <a:camera prst="orthographicFront">
                <a:rot lat="0" lon="0" rev="0"/>
              </a:camera>
              <a:lightRig rig="contrasting" dir="t">
                <a:rot lat="0" lon="0" rev="7800000"/>
              </a:lightRig>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216" name="ZoneTexte 1"/>
            <p:cNvSpPr txBox="1">
              <a:spLocks noChangeArrowheads="1"/>
            </p:cNvSpPr>
            <p:nvPr/>
          </p:nvSpPr>
          <p:spPr bwMode="auto">
            <a:xfrm>
              <a:off x="6443663" y="2428875"/>
              <a:ext cx="100865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500" b="1">
                  <a:solidFill>
                    <a:srgbClr val="000099"/>
                  </a:solidFill>
                  <a:latin typeface="Comic Sans MS" charset="0"/>
                </a:rPr>
                <a:t>&gt;  1850</a:t>
              </a:r>
            </a:p>
          </p:txBody>
        </p:sp>
      </p:grpSp>
      <p:sp>
        <p:nvSpPr>
          <p:cNvPr id="44" name="Ellipse 43">
            <a:extLst/>
          </p:cNvPr>
          <p:cNvSpPr/>
          <p:nvPr/>
        </p:nvSpPr>
        <p:spPr bwMode="auto">
          <a:xfrm>
            <a:off x="6753988" y="6021660"/>
            <a:ext cx="1445492" cy="647700"/>
          </a:xfrm>
          <a:prstGeom prst="ellipse">
            <a:avLst/>
          </a:prstGeom>
          <a:solidFill>
            <a:schemeClr val="accent1">
              <a:lumMod val="20000"/>
              <a:lumOff val="80000"/>
            </a:schemeClr>
          </a:solidFill>
          <a:ln>
            <a:noFill/>
          </a:ln>
          <a:effectLst/>
          <a:scene3d>
            <a:camera prst="orthographicFront">
              <a:rot lat="0" lon="0" rev="0"/>
            </a:camera>
            <a:lightRig rig="contrasting" dir="t">
              <a:rot lat="0" lon="0" rev="7800000"/>
            </a:lightRig>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6" name="Ellipse 35">
            <a:extLst/>
          </p:cNvPr>
          <p:cNvSpPr/>
          <p:nvPr/>
        </p:nvSpPr>
        <p:spPr bwMode="auto">
          <a:xfrm>
            <a:off x="6753988" y="3534992"/>
            <a:ext cx="1445492" cy="647700"/>
          </a:xfrm>
          <a:prstGeom prst="ellipse">
            <a:avLst/>
          </a:prstGeom>
          <a:solidFill>
            <a:schemeClr val="accent1">
              <a:lumMod val="20000"/>
              <a:lumOff val="80000"/>
            </a:schemeClr>
          </a:solidFill>
          <a:ln>
            <a:noFill/>
          </a:ln>
          <a:effectLst/>
          <a:scene3d>
            <a:camera prst="orthographicFront">
              <a:rot lat="0" lon="0" rev="0"/>
            </a:camera>
            <a:lightRig rig="contrasting" dir="t">
              <a:rot lat="0" lon="0" rev="7800000"/>
            </a:lightRig>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92" name="ZoneTexte 1"/>
          <p:cNvSpPr txBox="1">
            <a:spLocks noChangeArrowheads="1"/>
          </p:cNvSpPr>
          <p:nvPr/>
        </p:nvSpPr>
        <p:spPr bwMode="auto">
          <a:xfrm>
            <a:off x="6888163" y="3657600"/>
            <a:ext cx="13684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500" b="1">
                <a:solidFill>
                  <a:srgbClr val="000099"/>
                </a:solidFill>
                <a:latin typeface="Comic Sans MS" charset="0"/>
              </a:rPr>
              <a:t>XX</a:t>
            </a:r>
            <a:r>
              <a:rPr lang="fr-FR" sz="1500" b="1" baseline="30000">
                <a:solidFill>
                  <a:srgbClr val="000099"/>
                </a:solidFill>
                <a:latin typeface="Comic Sans MS" charset="0"/>
              </a:rPr>
              <a:t>ème</a:t>
            </a:r>
            <a:r>
              <a:rPr lang="fr-FR" sz="1500" b="1">
                <a:solidFill>
                  <a:srgbClr val="000099"/>
                </a:solidFill>
                <a:latin typeface="Comic Sans MS" charset="0"/>
              </a:rPr>
              <a:t> siècle</a:t>
            </a:r>
          </a:p>
        </p:txBody>
      </p:sp>
      <p:sp>
        <p:nvSpPr>
          <p:cNvPr id="42" name="ZoneTexte 1"/>
          <p:cNvSpPr txBox="1">
            <a:spLocks noChangeArrowheads="1"/>
          </p:cNvSpPr>
          <p:nvPr/>
        </p:nvSpPr>
        <p:spPr bwMode="auto">
          <a:xfrm>
            <a:off x="6804025" y="6202363"/>
            <a:ext cx="25098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500" b="1">
                <a:solidFill>
                  <a:srgbClr val="000099"/>
                </a:solidFill>
                <a:latin typeface="Comic Sans MS" charset="0"/>
              </a:rPr>
              <a:t>XXI</a:t>
            </a:r>
            <a:r>
              <a:rPr lang="fr-FR" sz="1500" b="1" baseline="30000">
                <a:solidFill>
                  <a:srgbClr val="000099"/>
                </a:solidFill>
                <a:latin typeface="Comic Sans MS" charset="0"/>
              </a:rPr>
              <a:t>ème</a:t>
            </a:r>
            <a:r>
              <a:rPr lang="fr-FR" sz="1500" b="1">
                <a:solidFill>
                  <a:srgbClr val="000099"/>
                </a:solidFill>
                <a:latin typeface="Comic Sans MS" charset="0"/>
              </a:rPr>
              <a:t> siècle</a:t>
            </a:r>
          </a:p>
        </p:txBody>
      </p:sp>
      <p:sp>
        <p:nvSpPr>
          <p:cNvPr id="22547" name="Straight Connector 56337">
            <a:extLst/>
          </p:cNvPr>
          <p:cNvSpPr>
            <a:spLocks noChangeShapeType="1"/>
          </p:cNvSpPr>
          <p:nvPr/>
        </p:nvSpPr>
        <p:spPr bwMode="auto">
          <a:xfrm>
            <a:off x="0" y="76517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grpSp>
        <p:nvGrpSpPr>
          <p:cNvPr id="7195" name="Grouper 14"/>
          <p:cNvGrpSpPr>
            <a:grpSpLocks/>
          </p:cNvGrpSpPr>
          <p:nvPr/>
        </p:nvGrpSpPr>
        <p:grpSpPr bwMode="auto">
          <a:xfrm>
            <a:off x="827088" y="3429000"/>
            <a:ext cx="1724025" cy="1541463"/>
            <a:chOff x="1259632" y="3429000"/>
            <a:chExt cx="1722993" cy="1541240"/>
          </a:xfrm>
        </p:grpSpPr>
        <p:sp>
          <p:nvSpPr>
            <p:cNvPr id="52" name="Arc 51">
              <a:extLst/>
            </p:cNvPr>
            <p:cNvSpPr/>
            <p:nvPr/>
          </p:nvSpPr>
          <p:spPr>
            <a:xfrm rot="18624481">
              <a:off x="1696469" y="3684084"/>
              <a:ext cx="1133311" cy="1439001"/>
            </a:xfrm>
            <a:prstGeom prst="arc">
              <a:avLst>
                <a:gd name="adj1" fmla="val 18651318"/>
                <a:gd name="adj2" fmla="val 21593333"/>
              </a:avLst>
            </a:prstGeom>
            <a:ln w="38100">
              <a:solidFill>
                <a:srgbClr val="800000"/>
              </a:solidFill>
              <a:headEnd type="none" w="med" len="med"/>
              <a:tailEnd type="arrow"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grpSp>
          <p:nvGrpSpPr>
            <p:cNvPr id="7210" name="Grouper 9"/>
            <p:cNvGrpSpPr>
              <a:grpSpLocks/>
            </p:cNvGrpSpPr>
            <p:nvPr/>
          </p:nvGrpSpPr>
          <p:grpSpPr bwMode="auto">
            <a:xfrm>
              <a:off x="1259632" y="3429000"/>
              <a:ext cx="1368152" cy="504056"/>
              <a:chOff x="971600" y="3356992"/>
              <a:chExt cx="1368152" cy="504056"/>
            </a:xfrm>
          </p:grpSpPr>
          <p:sp>
            <p:nvSpPr>
              <p:cNvPr id="45" name="Ellipse 44">
                <a:extLst/>
              </p:cNvPr>
              <p:cNvSpPr/>
              <p:nvPr/>
            </p:nvSpPr>
            <p:spPr>
              <a:xfrm>
                <a:off x="1115976" y="3356992"/>
                <a:ext cx="1078854" cy="504752"/>
              </a:xfrm>
              <a:prstGeom prst="ellipse">
                <a:avLst/>
              </a:prstGeom>
              <a:solidFill>
                <a:srgbClr val="FFFFFF"/>
              </a:solidFill>
              <a:ln w="3175" cmpd="sng">
                <a:solidFill>
                  <a:srgbClr val="8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212" name="ZoneTexte 12"/>
              <p:cNvSpPr txBox="1">
                <a:spLocks noChangeArrowheads="1"/>
              </p:cNvSpPr>
              <p:nvPr/>
            </p:nvSpPr>
            <p:spPr bwMode="auto">
              <a:xfrm>
                <a:off x="971600" y="3429000"/>
                <a:ext cx="13681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1400" b="1">
                    <a:latin typeface="Comic Sans MS" charset="0"/>
                  </a:rPr>
                  <a:t>Physique</a:t>
                </a:r>
              </a:p>
            </p:txBody>
          </p:sp>
        </p:grpSp>
      </p:grpSp>
      <p:sp>
        <p:nvSpPr>
          <p:cNvPr id="12309" name="ZoneTexte 12"/>
          <p:cNvSpPr txBox="1">
            <a:spLocks noChangeArrowheads="1"/>
          </p:cNvSpPr>
          <p:nvPr/>
        </p:nvSpPr>
        <p:spPr bwMode="auto">
          <a:xfrm>
            <a:off x="3824288" y="4799013"/>
            <a:ext cx="30956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endParaRPr lang="fr-FR" sz="1400" b="1">
              <a:latin typeface="Comic Sans MS" charset="0"/>
            </a:endParaRPr>
          </a:p>
          <a:p>
            <a:r>
              <a:rPr lang="fr-FR" sz="1400" b="1">
                <a:solidFill>
                  <a:srgbClr val="FF0000"/>
                </a:solidFill>
                <a:latin typeface="Comic Sans MS" charset="0"/>
              </a:rPr>
              <a:t>génétique</a:t>
            </a:r>
          </a:p>
          <a:p>
            <a:r>
              <a:rPr lang="fr-FR" sz="1400" b="1">
                <a:solidFill>
                  <a:srgbClr val="FF0000"/>
                </a:solidFill>
                <a:latin typeface="Comic Sans MS" charset="0"/>
              </a:rPr>
              <a:t>biologie moléculaire</a:t>
            </a:r>
          </a:p>
          <a:p>
            <a:r>
              <a:rPr lang="fr-FR" sz="1400" b="1">
                <a:latin typeface="Comic Sans MS" charset="0"/>
              </a:rPr>
              <a:t>biologie cellulaire</a:t>
            </a:r>
          </a:p>
          <a:p>
            <a:r>
              <a:rPr lang="fr-FR" sz="1800" b="1">
                <a:latin typeface="Comic Sans MS" charset="0"/>
              </a:rPr>
              <a:t>approche réductionniste</a:t>
            </a:r>
          </a:p>
          <a:p>
            <a:endParaRPr lang="fr-FR" sz="1800" b="1">
              <a:latin typeface="Comic Sans MS" charset="0"/>
            </a:endParaRPr>
          </a:p>
          <a:p>
            <a:r>
              <a:rPr lang="fr-FR" sz="1800" b="1">
                <a:latin typeface="Comic Sans MS" charset="0"/>
              </a:rPr>
              <a:t>…approche systémique</a:t>
            </a:r>
          </a:p>
        </p:txBody>
      </p:sp>
      <p:grpSp>
        <p:nvGrpSpPr>
          <p:cNvPr id="7197" name="Grouper 13"/>
          <p:cNvGrpSpPr>
            <a:grpSpLocks/>
          </p:cNvGrpSpPr>
          <p:nvPr/>
        </p:nvGrpSpPr>
        <p:grpSpPr bwMode="auto">
          <a:xfrm>
            <a:off x="4144963" y="3332163"/>
            <a:ext cx="1866900" cy="1724025"/>
            <a:chOff x="4368676" y="3350642"/>
            <a:chExt cx="1867644" cy="1724215"/>
          </a:xfrm>
        </p:grpSpPr>
        <p:sp>
          <p:nvSpPr>
            <p:cNvPr id="58" name="Arc 57">
              <a:extLst/>
            </p:cNvPr>
            <p:cNvSpPr/>
            <p:nvPr/>
          </p:nvSpPr>
          <p:spPr>
            <a:xfrm rot="12891477" flipV="1">
              <a:off x="4436965" y="3636423"/>
              <a:ext cx="1132339" cy="1438434"/>
            </a:xfrm>
            <a:prstGeom prst="arc">
              <a:avLst>
                <a:gd name="adj1" fmla="val 18651318"/>
                <a:gd name="adj2" fmla="val 21593333"/>
              </a:avLst>
            </a:prstGeom>
            <a:ln w="38100">
              <a:solidFill>
                <a:srgbClr val="800000"/>
              </a:solidFill>
              <a:headEnd type="none" w="med" len="med"/>
              <a:tailEnd type="arrow"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grpSp>
          <p:nvGrpSpPr>
            <p:cNvPr id="7206" name="Grouper 58"/>
            <p:cNvGrpSpPr>
              <a:grpSpLocks/>
            </p:cNvGrpSpPr>
            <p:nvPr/>
          </p:nvGrpSpPr>
          <p:grpSpPr bwMode="auto">
            <a:xfrm>
              <a:off x="4368676" y="3350642"/>
              <a:ext cx="1867644" cy="576325"/>
              <a:chOff x="4427984" y="3382392"/>
              <a:chExt cx="1867644" cy="576325"/>
            </a:xfrm>
          </p:grpSpPr>
          <p:sp>
            <p:nvSpPr>
              <p:cNvPr id="60" name="Ellipse 59">
                <a:extLst/>
              </p:cNvPr>
              <p:cNvSpPr/>
              <p:nvPr/>
            </p:nvSpPr>
            <p:spPr>
              <a:xfrm>
                <a:off x="4570916" y="3382392"/>
                <a:ext cx="1584956" cy="576326"/>
              </a:xfrm>
              <a:prstGeom prst="ellipse">
                <a:avLst/>
              </a:prstGeom>
              <a:solidFill>
                <a:srgbClr val="FFFFFF"/>
              </a:solidFill>
              <a:ln w="3175" cmpd="sng">
                <a:solidFill>
                  <a:srgbClr val="8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208" name="ZoneTexte 12"/>
              <p:cNvSpPr txBox="1">
                <a:spLocks noChangeArrowheads="1"/>
              </p:cNvSpPr>
              <p:nvPr/>
            </p:nvSpPr>
            <p:spPr bwMode="auto">
              <a:xfrm>
                <a:off x="4427984" y="3420487"/>
                <a:ext cx="1867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1400" b="1">
                    <a:latin typeface="Comic Sans MS" charset="0"/>
                  </a:rPr>
                  <a:t>Mathématiques</a:t>
                </a:r>
                <a:br>
                  <a:rPr lang="fr-FR" sz="1400" b="1">
                    <a:latin typeface="Comic Sans MS" charset="0"/>
                  </a:rPr>
                </a:br>
                <a:r>
                  <a:rPr lang="fr-FR" sz="1400" b="1">
                    <a:latin typeface="Comic Sans MS" charset="0"/>
                  </a:rPr>
                  <a:t>informatique</a:t>
                </a:r>
              </a:p>
            </p:txBody>
          </p:sp>
        </p:grpSp>
      </p:grpSp>
      <p:grpSp>
        <p:nvGrpSpPr>
          <p:cNvPr id="10" name="Grouper 16">
            <a:extLst/>
          </p:cNvPr>
          <p:cNvGrpSpPr>
            <a:grpSpLocks/>
          </p:cNvGrpSpPr>
          <p:nvPr/>
        </p:nvGrpSpPr>
        <p:grpSpPr bwMode="auto">
          <a:xfrm>
            <a:off x="3937000" y="3481388"/>
            <a:ext cx="1676400" cy="1457325"/>
            <a:chOff x="4047741" y="3543943"/>
            <a:chExt cx="1676387" cy="1456533"/>
          </a:xfrm>
          <a:noFill/>
        </p:grpSpPr>
        <p:sp>
          <p:nvSpPr>
            <p:cNvPr id="68" name="Arc 67">
              <a:extLst/>
            </p:cNvPr>
            <p:cNvSpPr/>
            <p:nvPr/>
          </p:nvSpPr>
          <p:spPr>
            <a:xfrm rot="18624481" flipH="1" flipV="1">
              <a:off x="4200443" y="3391241"/>
              <a:ext cx="1132859" cy="1438264"/>
            </a:xfrm>
            <a:prstGeom prst="arc">
              <a:avLst>
                <a:gd name="adj1" fmla="val 18651318"/>
                <a:gd name="adj2" fmla="val 21593333"/>
              </a:avLst>
            </a:prstGeom>
            <a:ln w="38100">
              <a:solidFill>
                <a:srgbClr val="800000"/>
              </a:solidFill>
              <a:headEnd type="none" w="med" len="med"/>
              <a:tailEnd type="arrow"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grpSp>
          <p:nvGrpSpPr>
            <p:cNvPr id="11" name="Grouper 68">
              <a:extLst/>
            </p:cNvPr>
            <p:cNvGrpSpPr>
              <a:grpSpLocks/>
            </p:cNvGrpSpPr>
            <p:nvPr/>
          </p:nvGrpSpPr>
          <p:grpSpPr bwMode="auto">
            <a:xfrm>
              <a:off x="4644008" y="4496420"/>
              <a:ext cx="1080120" cy="504056"/>
              <a:chOff x="4716016" y="4365104"/>
              <a:chExt cx="1080120" cy="504056"/>
            </a:xfrm>
            <a:grpFill/>
          </p:grpSpPr>
          <p:sp>
            <p:nvSpPr>
              <p:cNvPr id="70" name="Ellipse 69">
                <a:extLst/>
              </p:cNvPr>
              <p:cNvSpPr/>
              <p:nvPr/>
            </p:nvSpPr>
            <p:spPr>
              <a:xfrm>
                <a:off x="4716644" y="4364609"/>
                <a:ext cx="1079492" cy="504551"/>
              </a:xfrm>
              <a:prstGeom prst="ellipse">
                <a:avLst/>
              </a:prstGeom>
              <a:gradFill flip="none" rotWithShape="1">
                <a:gsLst>
                  <a:gs pos="100000">
                    <a:srgbClr val="E0814C"/>
                  </a:gs>
                  <a:gs pos="0">
                    <a:srgbClr val="FFFFFF"/>
                  </a:gs>
                </a:gsLst>
                <a:lin ang="0" scaled="1"/>
                <a:tileRect/>
              </a:gradFill>
              <a:ln w="19050" cmpd="sng">
                <a:solidFill>
                  <a:srgbClr val="8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9936" name="ZoneTexte 12">
                <a:extLst/>
              </p:cNvPr>
              <p:cNvSpPr txBox="1">
                <a:spLocks noChangeArrowheads="1"/>
              </p:cNvSpPr>
              <p:nvPr/>
            </p:nvSpPr>
            <p:spPr bwMode="auto">
              <a:xfrm>
                <a:off x="4716016" y="4437112"/>
                <a:ext cx="1080120" cy="307777"/>
              </a:xfrm>
              <a:prstGeom prst="rect">
                <a:avLst/>
              </a:prstGeom>
              <a:grpFill/>
              <a:ln w="9525">
                <a:noFill/>
                <a:miter lim="800000"/>
                <a:headEnd/>
                <a:tailEnd/>
              </a:ln>
              <a:extLst/>
            </p:spPr>
            <p:txBody>
              <a:bodyPr>
                <a:spAutoFit/>
              </a:bodyPr>
              <a:lstStyle>
                <a:lvl1pPr>
                  <a:spcBef>
                    <a:spcPct val="20000"/>
                  </a:spcBef>
                  <a:buChar char="•"/>
                  <a:defRPr sz="3200">
                    <a:solidFill>
                      <a:schemeClr val="tx1"/>
                    </a:solidFill>
                    <a:latin typeface="Times" panose="0202060306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6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6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6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ea typeface="MS PGothic" panose="020B0600070205080204" pitchFamily="34" charset="-128"/>
                  </a:defRPr>
                </a:lvl9pPr>
              </a:lstStyle>
              <a:p>
                <a:pPr algn="ctr">
                  <a:spcBef>
                    <a:spcPct val="0"/>
                  </a:spcBef>
                  <a:buFontTx/>
                  <a:buNone/>
                  <a:defRPr/>
                </a:pPr>
                <a:r>
                  <a:rPr lang="fr-FR" altLang="fr-FR" sz="1400" b="1" dirty="0">
                    <a:latin typeface="Comic Sans MS" panose="030F0702030302020204" pitchFamily="66" charset="0"/>
                    <a:cs typeface="+mn-cs"/>
                  </a:rPr>
                  <a:t>Biologie</a:t>
                </a:r>
              </a:p>
            </p:txBody>
          </p:sp>
        </p:grpSp>
      </p:grpSp>
      <p:cxnSp>
        <p:nvCxnSpPr>
          <p:cNvPr id="73" name="Connecteur droit avec flèche 72">
            <a:extLst/>
          </p:cNvPr>
          <p:cNvCxnSpPr/>
          <p:nvPr/>
        </p:nvCxnSpPr>
        <p:spPr>
          <a:xfrm>
            <a:off x="3217863" y="3040063"/>
            <a:ext cx="0" cy="6048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200" name="Grouper 15"/>
          <p:cNvGrpSpPr>
            <a:grpSpLocks/>
          </p:cNvGrpSpPr>
          <p:nvPr/>
        </p:nvGrpSpPr>
        <p:grpSpPr bwMode="auto">
          <a:xfrm>
            <a:off x="900113" y="3500438"/>
            <a:ext cx="1633537" cy="1431925"/>
            <a:chOff x="1331640" y="3509962"/>
            <a:chExt cx="1634097" cy="1431206"/>
          </a:xfrm>
        </p:grpSpPr>
        <p:sp>
          <p:nvSpPr>
            <p:cNvPr id="43" name="Arc 42">
              <a:extLst/>
            </p:cNvPr>
            <p:cNvSpPr/>
            <p:nvPr/>
          </p:nvSpPr>
          <p:spPr>
            <a:xfrm rot="2975519" flipV="1">
              <a:off x="1679900" y="3357031"/>
              <a:ext cx="1132906" cy="1438768"/>
            </a:xfrm>
            <a:prstGeom prst="arc">
              <a:avLst>
                <a:gd name="adj1" fmla="val 18651318"/>
                <a:gd name="adj2" fmla="val 21593333"/>
              </a:avLst>
            </a:prstGeom>
            <a:ln w="38100">
              <a:solidFill>
                <a:srgbClr val="800000"/>
              </a:solidFill>
              <a:headEnd type="none" w="med" len="med"/>
              <a:tailEnd type="arrow"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grpSp>
          <p:nvGrpSpPr>
            <p:cNvPr id="7202" name="Grouper 63"/>
            <p:cNvGrpSpPr>
              <a:grpSpLocks/>
            </p:cNvGrpSpPr>
            <p:nvPr/>
          </p:nvGrpSpPr>
          <p:grpSpPr bwMode="auto">
            <a:xfrm>
              <a:off x="1331640" y="4437112"/>
              <a:ext cx="1080120" cy="504056"/>
              <a:chOff x="1043608" y="4221088"/>
              <a:chExt cx="1080120" cy="504056"/>
            </a:xfrm>
          </p:grpSpPr>
          <p:sp>
            <p:nvSpPr>
              <p:cNvPr id="46" name="Ellipse 45">
                <a:extLst/>
              </p:cNvPr>
              <p:cNvSpPr/>
              <p:nvPr/>
            </p:nvSpPr>
            <p:spPr>
              <a:xfrm>
                <a:off x="1096013" y="4220572"/>
                <a:ext cx="1008408" cy="504572"/>
              </a:xfrm>
              <a:prstGeom prst="ellipse">
                <a:avLst/>
              </a:prstGeom>
              <a:gradFill flip="none" rotWithShape="1">
                <a:gsLst>
                  <a:gs pos="100000">
                    <a:srgbClr val="E0814C"/>
                  </a:gs>
                  <a:gs pos="0">
                    <a:srgbClr val="FFFFFF"/>
                  </a:gs>
                </a:gsLst>
                <a:lin ang="0" scaled="1"/>
                <a:tileRect/>
              </a:gradFill>
              <a:ln w="19050" cmpd="sng">
                <a:solidFill>
                  <a:srgbClr val="8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204" name="ZoneTexte 12"/>
              <p:cNvSpPr txBox="1">
                <a:spLocks noChangeArrowheads="1"/>
              </p:cNvSpPr>
              <p:nvPr/>
            </p:nvSpPr>
            <p:spPr bwMode="auto">
              <a:xfrm>
                <a:off x="1043608" y="4293096"/>
                <a:ext cx="10801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1400" b="1">
                    <a:latin typeface="Comic Sans MS" charset="0"/>
                  </a:rPr>
                  <a:t>Chimie</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09">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traight Connector 56337"/>
          <p:cNvSpPr>
            <a:spLocks noChangeShapeType="1"/>
          </p:cNvSpPr>
          <p:nvPr/>
        </p:nvSpPr>
        <p:spPr bwMode="auto">
          <a:xfrm>
            <a:off x="0" y="68897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55299" name="Text Box 2"/>
          <p:cNvSpPr txBox="1">
            <a:spLocks noChangeArrowheads="1"/>
          </p:cNvSpPr>
          <p:nvPr/>
        </p:nvSpPr>
        <p:spPr bwMode="auto">
          <a:xfrm>
            <a:off x="938213" y="117475"/>
            <a:ext cx="7273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400" b="1">
                <a:latin typeface="Comic Sans MS" charset="0"/>
              </a:rPr>
              <a:t>Correction - Principe</a:t>
            </a:r>
          </a:p>
        </p:txBody>
      </p:sp>
      <p:grpSp>
        <p:nvGrpSpPr>
          <p:cNvPr id="2" name="Groupe 17"/>
          <p:cNvGrpSpPr>
            <a:grpSpLocks/>
          </p:cNvGrpSpPr>
          <p:nvPr/>
        </p:nvGrpSpPr>
        <p:grpSpPr bwMode="auto">
          <a:xfrm>
            <a:off x="4371975" y="1268413"/>
            <a:ext cx="4772025" cy="3851275"/>
            <a:chOff x="852216" y="407989"/>
            <a:chExt cx="7032148" cy="5613300"/>
          </a:xfrm>
        </p:grpSpPr>
        <p:grpSp>
          <p:nvGrpSpPr>
            <p:cNvPr id="55319" name="Groupe 17"/>
            <p:cNvGrpSpPr>
              <a:grpSpLocks/>
            </p:cNvGrpSpPr>
            <p:nvPr/>
          </p:nvGrpSpPr>
          <p:grpSpPr bwMode="auto">
            <a:xfrm>
              <a:off x="852216" y="407989"/>
              <a:ext cx="7032148" cy="5613300"/>
              <a:chOff x="843331" y="407730"/>
              <a:chExt cx="7401078" cy="5831145"/>
            </a:xfrm>
          </p:grpSpPr>
          <p:pic>
            <p:nvPicPr>
              <p:cNvPr id="55321" name="Image 6" descr="Figure 6 modifie.tif"/>
              <p:cNvPicPr>
                <a:picLocks noChangeAspect="1"/>
              </p:cNvPicPr>
              <p:nvPr/>
            </p:nvPicPr>
            <p:blipFill>
              <a:blip r:embed="rId2" cstate="email">
                <a:extLst>
                  <a:ext uri="{28A0092B-C50C-407E-A947-70E740481C1C}">
                    <a14:useLocalDpi xmlns:a14="http://schemas.microsoft.com/office/drawing/2010/main" val="0"/>
                  </a:ext>
                </a:extLst>
              </a:blip>
              <a:srcRect l="1620" t="3056" r="2766" b="9029"/>
              <a:stretch>
                <a:fillRect/>
              </a:stretch>
            </p:blipFill>
            <p:spPr bwMode="auto">
              <a:xfrm>
                <a:off x="1187624" y="407730"/>
                <a:ext cx="6918151" cy="583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ZoneTexte 2"/>
              <p:cNvSpPr txBox="1">
                <a:spLocks noChangeArrowheads="1"/>
              </p:cNvSpPr>
              <p:nvPr/>
            </p:nvSpPr>
            <p:spPr bwMode="auto">
              <a:xfrm>
                <a:off x="1259426" y="4940928"/>
                <a:ext cx="285604" cy="5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endParaRPr lang="en-US" sz="1600">
                  <a:solidFill>
                    <a:srgbClr val="000099"/>
                  </a:solidFill>
                </a:endParaRPr>
              </a:p>
            </p:txBody>
          </p:sp>
          <p:sp>
            <p:nvSpPr>
              <p:cNvPr id="55323" name="ZoneTexte 4"/>
              <p:cNvSpPr txBox="1">
                <a:spLocks noChangeArrowheads="1"/>
              </p:cNvSpPr>
              <p:nvPr/>
            </p:nvSpPr>
            <p:spPr bwMode="auto">
              <a:xfrm>
                <a:off x="5986662" y="556753"/>
                <a:ext cx="2210967" cy="90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Cellule progénitrice </a:t>
                </a:r>
                <a:br>
                  <a:rPr lang="fr-FR" sz="1100">
                    <a:solidFill>
                      <a:srgbClr val="000099"/>
                    </a:solidFill>
                    <a:latin typeface="Comic Sans MS" charset="0"/>
                  </a:rPr>
                </a:br>
                <a:r>
                  <a:rPr lang="fr-FR" sz="1100">
                    <a:solidFill>
                      <a:srgbClr val="000099"/>
                    </a:solidFill>
                    <a:latin typeface="Comic Sans MS" charset="0"/>
                  </a:rPr>
                  <a:t>hématopoïétique</a:t>
                </a:r>
              </a:p>
            </p:txBody>
          </p:sp>
          <p:sp>
            <p:nvSpPr>
              <p:cNvPr id="55324" name="ZoneTexte 5"/>
              <p:cNvSpPr txBox="1">
                <a:spLocks noChangeArrowheads="1"/>
              </p:cNvSpPr>
              <p:nvPr/>
            </p:nvSpPr>
            <p:spPr bwMode="auto">
              <a:xfrm>
                <a:off x="6732513" y="1916638"/>
                <a:ext cx="1142693" cy="39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Noyau</a:t>
                </a:r>
              </a:p>
            </p:txBody>
          </p:sp>
          <p:sp>
            <p:nvSpPr>
              <p:cNvPr id="55325" name="ZoneTexte 7"/>
              <p:cNvSpPr txBox="1">
                <a:spLocks noChangeArrowheads="1"/>
              </p:cNvSpPr>
              <p:nvPr/>
            </p:nvSpPr>
            <p:spPr bwMode="auto">
              <a:xfrm>
                <a:off x="6402736" y="1484579"/>
                <a:ext cx="1841673" cy="3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Cytoplasme</a:t>
                </a:r>
              </a:p>
            </p:txBody>
          </p:sp>
          <p:sp>
            <p:nvSpPr>
              <p:cNvPr id="55326" name="ZoneTexte 8"/>
              <p:cNvSpPr txBox="1">
                <a:spLocks noChangeArrowheads="1"/>
              </p:cNvSpPr>
              <p:nvPr/>
            </p:nvSpPr>
            <p:spPr bwMode="auto">
              <a:xfrm>
                <a:off x="6230573" y="2895557"/>
                <a:ext cx="1757292" cy="39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Chromosome</a:t>
                </a:r>
              </a:p>
            </p:txBody>
          </p:sp>
          <p:sp>
            <p:nvSpPr>
              <p:cNvPr id="14" name="ZoneTexte 10">
                <a:extLst/>
              </p:cNvPr>
              <p:cNvSpPr txBox="1">
                <a:spLocks noChangeArrowheads="1"/>
              </p:cNvSpPr>
              <p:nvPr/>
            </p:nvSpPr>
            <p:spPr bwMode="auto">
              <a:xfrm>
                <a:off x="5696134" y="3996311"/>
                <a:ext cx="1661918" cy="370155"/>
              </a:xfrm>
              <a:prstGeom prst="rect">
                <a:avLst/>
              </a:prstGeom>
              <a:noFill/>
              <a:ln w="9525">
                <a:noFill/>
                <a:miter lim="800000"/>
                <a:headEnd/>
                <a:tailEnd/>
              </a:ln>
            </p:spPr>
            <p:txBody>
              <a:bodyPr>
                <a:spAutoFit/>
              </a:bodyPr>
              <a:lstStyle/>
              <a:p>
                <a:pPr algn="ctr" eaLnBrk="1" hangingPunct="1">
                  <a:defRPr/>
                </a:pPr>
                <a:r>
                  <a:rPr lang="fr-FR" sz="1050" dirty="0" err="1">
                    <a:latin typeface="Arial" charset="0"/>
                    <a:ea typeface="MS PGothic" panose="020B0600070205080204" pitchFamily="34" charset="-128"/>
                    <a:cs typeface="+mn-cs"/>
                  </a:rPr>
                  <a:t>ARNm</a:t>
                </a:r>
                <a:r>
                  <a:rPr lang="fr-FR" sz="1050" dirty="0">
                    <a:latin typeface="Arial" charset="0"/>
                    <a:ea typeface="MS PGothic" panose="020B0600070205080204" pitchFamily="34" charset="-128"/>
                    <a:cs typeface="+mn-cs"/>
                  </a:rPr>
                  <a:t> </a:t>
                </a:r>
                <a:r>
                  <a:rPr lang="fr-FR" sz="1050" dirty="0" err="1">
                    <a:latin typeface="Symbol" pitchFamily="18" charset="2"/>
                    <a:ea typeface="MS PGothic" panose="020B0600070205080204" pitchFamily="34" charset="-128"/>
                    <a:cs typeface="+mn-cs"/>
                  </a:rPr>
                  <a:t>g</a:t>
                </a:r>
                <a:r>
                  <a:rPr lang="fr-FR" sz="1050" dirty="0" err="1">
                    <a:latin typeface="Arial" charset="0"/>
                    <a:ea typeface="MS PGothic" panose="020B0600070205080204" pitchFamily="34" charset="-128"/>
                    <a:cs typeface="+mn-cs"/>
                  </a:rPr>
                  <a:t>c</a:t>
                </a:r>
                <a:endParaRPr lang="fr-FR" sz="1050" dirty="0">
                  <a:latin typeface="Arial" charset="0"/>
                  <a:ea typeface="MS PGothic" panose="020B0600070205080204" pitchFamily="34" charset="-128"/>
                  <a:cs typeface="+mn-cs"/>
                </a:endParaRPr>
              </a:p>
            </p:txBody>
          </p:sp>
          <p:sp>
            <p:nvSpPr>
              <p:cNvPr id="55328" name="ZoneTexte 12"/>
              <p:cNvSpPr txBox="1">
                <a:spLocks noChangeArrowheads="1"/>
              </p:cNvSpPr>
              <p:nvPr/>
            </p:nvSpPr>
            <p:spPr bwMode="auto">
              <a:xfrm>
                <a:off x="3852019" y="4856802"/>
                <a:ext cx="2090325" cy="64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Prolifération</a:t>
                </a:r>
                <a:br>
                  <a:rPr lang="fr-FR" sz="1100">
                    <a:solidFill>
                      <a:srgbClr val="000099"/>
                    </a:solidFill>
                    <a:latin typeface="Comic Sans MS" charset="0"/>
                  </a:rPr>
                </a:br>
                <a:r>
                  <a:rPr lang="fr-FR" sz="1100">
                    <a:solidFill>
                      <a:srgbClr val="000099"/>
                    </a:solidFill>
                    <a:latin typeface="Comic Sans MS" charset="0"/>
                  </a:rPr>
                  <a:t>cellulaire</a:t>
                </a:r>
              </a:p>
            </p:txBody>
          </p:sp>
          <p:sp>
            <p:nvSpPr>
              <p:cNvPr id="55329" name="ZoneTexte 13"/>
              <p:cNvSpPr txBox="1">
                <a:spLocks noChangeArrowheads="1"/>
              </p:cNvSpPr>
              <p:nvPr/>
            </p:nvSpPr>
            <p:spPr bwMode="auto">
              <a:xfrm>
                <a:off x="4477871" y="1650040"/>
                <a:ext cx="900377" cy="39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ARN</a:t>
                </a:r>
              </a:p>
            </p:txBody>
          </p:sp>
          <p:sp>
            <p:nvSpPr>
              <p:cNvPr id="55330" name="ZoneTexte 14"/>
              <p:cNvSpPr txBox="1">
                <a:spLocks noChangeArrowheads="1"/>
              </p:cNvSpPr>
              <p:nvPr/>
            </p:nvSpPr>
            <p:spPr bwMode="auto">
              <a:xfrm>
                <a:off x="5719526" y="1906945"/>
                <a:ext cx="889936" cy="39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ADN</a:t>
                </a:r>
              </a:p>
            </p:txBody>
          </p:sp>
          <p:sp>
            <p:nvSpPr>
              <p:cNvPr id="55331" name="ZoneTexte 15"/>
              <p:cNvSpPr txBox="1">
                <a:spLocks noChangeArrowheads="1"/>
              </p:cNvSpPr>
              <p:nvPr/>
            </p:nvSpPr>
            <p:spPr bwMode="auto">
              <a:xfrm>
                <a:off x="2003892" y="1944673"/>
                <a:ext cx="1048915" cy="3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Virus</a:t>
                </a:r>
              </a:p>
            </p:txBody>
          </p:sp>
          <p:sp>
            <p:nvSpPr>
              <p:cNvPr id="55332" name="ZoneTexte 16"/>
              <p:cNvSpPr txBox="1">
                <a:spLocks noChangeArrowheads="1"/>
              </p:cNvSpPr>
              <p:nvPr/>
            </p:nvSpPr>
            <p:spPr bwMode="auto">
              <a:xfrm>
                <a:off x="843331" y="950040"/>
                <a:ext cx="1123193" cy="39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gène </a:t>
                </a:r>
                <a:r>
                  <a:rPr lang="fr-FR" sz="1100">
                    <a:solidFill>
                      <a:srgbClr val="000099"/>
                    </a:solidFill>
                    <a:latin typeface="Symbol" charset="0"/>
                  </a:rPr>
                  <a:t>g</a:t>
                </a:r>
                <a:r>
                  <a:rPr lang="fr-FR" sz="1100">
                    <a:solidFill>
                      <a:srgbClr val="000099"/>
                    </a:solidFill>
                    <a:latin typeface="Comic Sans MS" charset="0"/>
                  </a:rPr>
                  <a:t>c</a:t>
                </a:r>
              </a:p>
            </p:txBody>
          </p:sp>
        </p:grpSp>
        <p:sp>
          <p:nvSpPr>
            <p:cNvPr id="55320" name="ZoneTexte 19"/>
            <p:cNvSpPr txBox="1">
              <a:spLocks noChangeArrowheads="1"/>
            </p:cNvSpPr>
            <p:nvPr/>
          </p:nvSpPr>
          <p:spPr bwMode="auto">
            <a:xfrm>
              <a:off x="1106229" y="1248671"/>
              <a:ext cx="667990" cy="3788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100">
                  <a:solidFill>
                    <a:srgbClr val="000099"/>
                  </a:solidFill>
                  <a:latin typeface="Comic Sans MS" charset="0"/>
                </a:rPr>
                <a:t>LTR</a:t>
              </a:r>
            </a:p>
          </p:txBody>
        </p:sp>
      </p:grpSp>
      <p:sp>
        <p:nvSpPr>
          <p:cNvPr id="20" name="Ellipse 19">
            <a:extLst/>
          </p:cNvPr>
          <p:cNvSpPr/>
          <p:nvPr/>
        </p:nvSpPr>
        <p:spPr bwMode="auto">
          <a:xfrm>
            <a:off x="323850" y="1844675"/>
            <a:ext cx="3600450" cy="3816350"/>
          </a:xfrm>
          <a:prstGeom prst="ellipse">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omic Sans MS" pitchFamily="66" charset="0"/>
            </a:endParaRPr>
          </a:p>
        </p:txBody>
      </p:sp>
      <p:cxnSp>
        <p:nvCxnSpPr>
          <p:cNvPr id="21" name="Connecteur droit avec flèche 20">
            <a:extLst/>
          </p:cNvPr>
          <p:cNvCxnSpPr/>
          <p:nvPr/>
        </p:nvCxnSpPr>
        <p:spPr>
          <a:xfrm>
            <a:off x="3914775" y="3500438"/>
            <a:ext cx="0" cy="252412"/>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p:cNvPr>
          <p:cNvCxnSpPr/>
          <p:nvPr/>
        </p:nvCxnSpPr>
        <p:spPr>
          <a:xfrm flipV="1">
            <a:off x="393700" y="2938463"/>
            <a:ext cx="117475" cy="279400"/>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pic>
        <p:nvPicPr>
          <p:cNvPr id="55304" name="Image 22" descr="Photo dessin enfant.jpg"/>
          <p:cNvPicPr>
            <a:picLocks noChangeAspect="1"/>
          </p:cNvPicPr>
          <p:nvPr/>
        </p:nvPicPr>
        <p:blipFill>
          <a:blip r:embed="rId3" cstate="email">
            <a:lum bright="16000"/>
            <a:extLst>
              <a:ext uri="{28A0092B-C50C-407E-A947-70E740481C1C}">
                <a14:useLocalDpi xmlns:a14="http://schemas.microsoft.com/office/drawing/2010/main" val="0"/>
              </a:ext>
            </a:extLst>
          </a:blip>
          <a:srcRect l="12672" t="6636" r="2417" b="3693"/>
          <a:stretch>
            <a:fillRect/>
          </a:stretch>
        </p:blipFill>
        <p:spPr bwMode="auto">
          <a:xfrm>
            <a:off x="1519238" y="1196975"/>
            <a:ext cx="1277937" cy="18018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4" name="Connecteur droit avec flèche 23">
            <a:extLst/>
          </p:cNvPr>
          <p:cNvCxnSpPr/>
          <p:nvPr/>
        </p:nvCxnSpPr>
        <p:spPr>
          <a:xfrm flipH="1">
            <a:off x="2973388" y="5229225"/>
            <a:ext cx="288925" cy="215900"/>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sp>
        <p:nvSpPr>
          <p:cNvPr id="55306" name="ZoneTexte 4"/>
          <p:cNvSpPr txBox="1">
            <a:spLocks noChangeArrowheads="1"/>
          </p:cNvSpPr>
          <p:nvPr/>
        </p:nvSpPr>
        <p:spPr bwMode="auto">
          <a:xfrm>
            <a:off x="2781300" y="1349375"/>
            <a:ext cx="86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400">
                <a:latin typeface="Comic Sans MS" charset="0"/>
              </a:rPr>
              <a:t>Moelle</a:t>
            </a:r>
            <a:br>
              <a:rPr lang="fr-FR" sz="1400">
                <a:latin typeface="Comic Sans MS" charset="0"/>
              </a:rPr>
            </a:br>
            <a:r>
              <a:rPr lang="fr-FR" sz="1400">
                <a:latin typeface="Comic Sans MS" charset="0"/>
              </a:rPr>
              <a:t>osseuse</a:t>
            </a:r>
          </a:p>
        </p:txBody>
      </p:sp>
      <p:pic>
        <p:nvPicPr>
          <p:cNvPr id="55307" name="Image 3" descr="nri859-f4.gif"/>
          <p:cNvPicPr>
            <a:picLocks noChangeAspect="1"/>
          </p:cNvPicPr>
          <p:nvPr/>
        </p:nvPicPr>
        <p:blipFill>
          <a:blip r:embed="rId4">
            <a:extLst>
              <a:ext uri="{28A0092B-C50C-407E-A947-70E740481C1C}">
                <a14:useLocalDpi xmlns:a14="http://schemas.microsoft.com/office/drawing/2010/main" val="0"/>
              </a:ext>
            </a:extLst>
          </a:blip>
          <a:srcRect l="34552" r="61440" b="45505"/>
          <a:stretch>
            <a:fillRect/>
          </a:stretch>
        </p:blipFill>
        <p:spPr bwMode="auto">
          <a:xfrm>
            <a:off x="3492500" y="2251075"/>
            <a:ext cx="3587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Image 3" descr="nri859-f4.gif"/>
          <p:cNvPicPr>
            <a:picLocks noChangeAspect="1"/>
          </p:cNvPicPr>
          <p:nvPr/>
        </p:nvPicPr>
        <p:blipFill>
          <a:blip r:embed="rId4">
            <a:extLst>
              <a:ext uri="{28A0092B-C50C-407E-A947-70E740481C1C}">
                <a14:useLocalDpi xmlns:a14="http://schemas.microsoft.com/office/drawing/2010/main" val="0"/>
              </a:ext>
            </a:extLst>
          </a:blip>
          <a:srcRect l="42665" r="40494" b="45184"/>
          <a:stretch>
            <a:fillRect/>
          </a:stretch>
        </p:blipFill>
        <p:spPr bwMode="auto">
          <a:xfrm>
            <a:off x="2411413" y="4394200"/>
            <a:ext cx="151288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Image 3" descr="nri859-f4.gif"/>
          <p:cNvPicPr>
            <a:picLocks noChangeAspect="1"/>
          </p:cNvPicPr>
          <p:nvPr/>
        </p:nvPicPr>
        <p:blipFill>
          <a:blip r:embed="rId4">
            <a:extLst>
              <a:ext uri="{28A0092B-C50C-407E-A947-70E740481C1C}">
                <a14:useLocalDpi xmlns:a14="http://schemas.microsoft.com/office/drawing/2010/main" val="0"/>
              </a:ext>
            </a:extLst>
          </a:blip>
          <a:srcRect l="44089" r="40494" b="45184"/>
          <a:stretch>
            <a:fillRect/>
          </a:stretch>
        </p:blipFill>
        <p:spPr bwMode="auto">
          <a:xfrm>
            <a:off x="38100" y="3529013"/>
            <a:ext cx="13843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Ellipse 50"/>
          <p:cNvSpPr>
            <a:spLocks noChangeArrowheads="1"/>
          </p:cNvSpPr>
          <p:nvPr/>
        </p:nvSpPr>
        <p:spPr bwMode="auto">
          <a:xfrm>
            <a:off x="1187450" y="3889375"/>
            <a:ext cx="576263"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chemeClr val="tx1"/>
              </a:solidFill>
              <a:latin typeface="Arial" charset="0"/>
            </a:endParaRPr>
          </a:p>
        </p:txBody>
      </p:sp>
      <p:sp>
        <p:nvSpPr>
          <p:cNvPr id="55311" name="Ellipse 52"/>
          <p:cNvSpPr>
            <a:spLocks noChangeArrowheads="1"/>
          </p:cNvSpPr>
          <p:nvPr/>
        </p:nvSpPr>
        <p:spPr bwMode="auto">
          <a:xfrm flipH="1">
            <a:off x="0" y="3960813"/>
            <a:ext cx="215900" cy="36036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chemeClr val="tx1"/>
              </a:solidFill>
              <a:latin typeface="Arial" charset="0"/>
            </a:endParaRPr>
          </a:p>
        </p:txBody>
      </p:sp>
      <p:sp>
        <p:nvSpPr>
          <p:cNvPr id="55312" name="Ellipse 53"/>
          <p:cNvSpPr>
            <a:spLocks noChangeArrowheads="1"/>
          </p:cNvSpPr>
          <p:nvPr/>
        </p:nvSpPr>
        <p:spPr bwMode="auto">
          <a:xfrm flipH="1">
            <a:off x="2243138" y="4826000"/>
            <a:ext cx="433387" cy="3603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chemeClr val="tx1"/>
              </a:solidFill>
              <a:latin typeface="Arial" charset="0"/>
            </a:endParaRPr>
          </a:p>
        </p:txBody>
      </p:sp>
      <p:sp>
        <p:nvSpPr>
          <p:cNvPr id="55313" name="Ellipse 54"/>
          <p:cNvSpPr>
            <a:spLocks noChangeArrowheads="1"/>
          </p:cNvSpPr>
          <p:nvPr/>
        </p:nvSpPr>
        <p:spPr bwMode="auto">
          <a:xfrm flipH="1">
            <a:off x="3708400" y="4826000"/>
            <a:ext cx="431800" cy="7191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chemeClr val="tx1"/>
              </a:solidFill>
              <a:latin typeface="Arial" charset="0"/>
            </a:endParaRPr>
          </a:p>
        </p:txBody>
      </p:sp>
      <p:sp>
        <p:nvSpPr>
          <p:cNvPr id="55314" name="ZoneTexte 4"/>
          <p:cNvSpPr txBox="1">
            <a:spLocks noChangeArrowheads="1"/>
          </p:cNvSpPr>
          <p:nvPr/>
        </p:nvSpPr>
        <p:spPr bwMode="auto">
          <a:xfrm>
            <a:off x="2555875" y="3097213"/>
            <a:ext cx="115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400">
                <a:latin typeface="Comic Sans MS" charset="0"/>
              </a:rPr>
              <a:t>Sélection</a:t>
            </a:r>
            <a:br>
              <a:rPr lang="fr-FR" sz="1400">
                <a:latin typeface="Comic Sans MS" charset="0"/>
              </a:rPr>
            </a:br>
            <a:r>
              <a:rPr lang="fr-FR" sz="1400">
                <a:latin typeface="Comic Sans MS" charset="0"/>
              </a:rPr>
              <a:t>cellulaire</a:t>
            </a:r>
          </a:p>
        </p:txBody>
      </p:sp>
      <p:sp>
        <p:nvSpPr>
          <p:cNvPr id="55315" name="ZoneTexte 4"/>
          <p:cNvSpPr txBox="1">
            <a:spLocks noChangeArrowheads="1"/>
          </p:cNvSpPr>
          <p:nvPr/>
        </p:nvSpPr>
        <p:spPr bwMode="auto">
          <a:xfrm>
            <a:off x="2686050" y="5761038"/>
            <a:ext cx="1150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400">
                <a:latin typeface="Comic Sans MS" charset="0"/>
              </a:rPr>
              <a:t>Culture</a:t>
            </a:r>
          </a:p>
        </p:txBody>
      </p:sp>
      <p:sp>
        <p:nvSpPr>
          <p:cNvPr id="55316" name="ZoneTexte 4"/>
          <p:cNvSpPr txBox="1">
            <a:spLocks noChangeArrowheads="1"/>
          </p:cNvSpPr>
          <p:nvPr/>
        </p:nvSpPr>
        <p:spPr bwMode="auto">
          <a:xfrm>
            <a:off x="1500188" y="3976688"/>
            <a:ext cx="1081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400">
                <a:latin typeface="Comic Sans MS" charset="0"/>
              </a:rPr>
              <a:t>Vecteur</a:t>
            </a:r>
            <a:br>
              <a:rPr lang="fr-FR" sz="1400">
                <a:latin typeface="Comic Sans MS" charset="0"/>
              </a:rPr>
            </a:br>
            <a:r>
              <a:rPr lang="fr-FR" sz="1400">
                <a:latin typeface="Comic Sans MS" charset="0"/>
              </a:rPr>
              <a:t>x 3 </a:t>
            </a:r>
          </a:p>
        </p:txBody>
      </p:sp>
      <p:cxnSp>
        <p:nvCxnSpPr>
          <p:cNvPr id="36" name="Connecteur droit avec flèche 35">
            <a:extLst/>
          </p:cNvPr>
          <p:cNvCxnSpPr/>
          <p:nvPr/>
        </p:nvCxnSpPr>
        <p:spPr>
          <a:xfrm flipH="1" flipV="1">
            <a:off x="1187450" y="5402263"/>
            <a:ext cx="444500" cy="190500"/>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p:cNvPr>
          <p:cNvCxnSpPr/>
          <p:nvPr/>
        </p:nvCxnSpPr>
        <p:spPr>
          <a:xfrm rot="10800000">
            <a:off x="1285875" y="4286250"/>
            <a:ext cx="500063" cy="1588"/>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3"/>
          <p:cNvSpPr>
            <a:spLocks noChangeArrowheads="1"/>
          </p:cNvSpPr>
          <p:nvPr/>
        </p:nvSpPr>
        <p:spPr bwMode="auto">
          <a:xfrm rot="5514313">
            <a:off x="1178719" y="3404394"/>
            <a:ext cx="268287" cy="390525"/>
          </a:xfrm>
          <a:prstGeom prst="curvedLeftArrow">
            <a:avLst>
              <a:gd name="adj1" fmla="val 29112"/>
              <a:gd name="adj2" fmla="val 58225"/>
              <a:gd name="adj3" fmla="val 33333"/>
            </a:avLst>
          </a:prstGeom>
          <a:solidFill>
            <a:srgbClr val="CC7F00"/>
          </a:solidFill>
          <a:ln w="12700">
            <a:solidFill>
              <a:schemeClr val="tx1"/>
            </a:solidFill>
            <a:miter lim="800000"/>
            <a:headEnd/>
            <a:tailEnd/>
          </a:ln>
        </p:spPr>
        <p:txBody>
          <a:bodyPr wrap="none" anchor="ctr"/>
          <a:lstStyle/>
          <a:p>
            <a:pPr eaLnBrk="1" hangingPunct="1"/>
            <a:endParaRPr lang="en-US">
              <a:solidFill>
                <a:schemeClr val="tx1"/>
              </a:solidFill>
              <a:latin typeface="Arial" charset="0"/>
            </a:endParaRPr>
          </a:p>
        </p:txBody>
      </p:sp>
      <p:sp>
        <p:nvSpPr>
          <p:cNvPr id="63493" name="AutoShape 5">
            <a:extLst/>
          </p:cNvPr>
          <p:cNvSpPr>
            <a:spLocks noChangeArrowheads="1"/>
          </p:cNvSpPr>
          <p:nvPr/>
        </p:nvSpPr>
        <p:spPr bwMode="auto">
          <a:xfrm>
            <a:off x="3719981" y="4070350"/>
            <a:ext cx="401191"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494" name="AutoShape 6">
            <a:extLst/>
          </p:cNvPr>
          <p:cNvSpPr>
            <a:spLocks noChangeArrowheads="1"/>
          </p:cNvSpPr>
          <p:nvPr/>
        </p:nvSpPr>
        <p:spPr bwMode="auto">
          <a:xfrm>
            <a:off x="3630098" y="4946650"/>
            <a:ext cx="600671" cy="5445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38921" name="Line 7"/>
          <p:cNvSpPr>
            <a:spLocks noChangeShapeType="1"/>
          </p:cNvSpPr>
          <p:nvPr/>
        </p:nvSpPr>
        <p:spPr bwMode="auto">
          <a:xfrm>
            <a:off x="4429125" y="1476375"/>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2" name="Line 8"/>
          <p:cNvSpPr>
            <a:spLocks noChangeShapeType="1"/>
          </p:cNvSpPr>
          <p:nvPr/>
        </p:nvSpPr>
        <p:spPr bwMode="auto">
          <a:xfrm>
            <a:off x="4429125" y="2057400"/>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1" name="Line 9"/>
          <p:cNvSpPr>
            <a:spLocks noChangeShapeType="1"/>
          </p:cNvSpPr>
          <p:nvPr/>
        </p:nvSpPr>
        <p:spPr bwMode="auto">
          <a:xfrm>
            <a:off x="4421188" y="2649538"/>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4" name="Line 10"/>
          <p:cNvSpPr>
            <a:spLocks noChangeShapeType="1"/>
          </p:cNvSpPr>
          <p:nvPr/>
        </p:nvSpPr>
        <p:spPr bwMode="auto">
          <a:xfrm flipV="1">
            <a:off x="3154363" y="1531938"/>
            <a:ext cx="333375" cy="2841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3" name="Line 11"/>
          <p:cNvSpPr>
            <a:spLocks noChangeShapeType="1"/>
          </p:cNvSpPr>
          <p:nvPr/>
        </p:nvSpPr>
        <p:spPr bwMode="auto">
          <a:xfrm flipH="1" flipV="1">
            <a:off x="3154363" y="2357438"/>
            <a:ext cx="333375" cy="284162"/>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4" name="Line 12"/>
          <p:cNvSpPr>
            <a:spLocks noChangeShapeType="1"/>
          </p:cNvSpPr>
          <p:nvPr/>
        </p:nvSpPr>
        <p:spPr bwMode="auto">
          <a:xfrm flipV="1">
            <a:off x="3141663" y="3714750"/>
            <a:ext cx="334962" cy="28416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5" name="Line 13"/>
          <p:cNvSpPr>
            <a:spLocks noChangeShapeType="1"/>
          </p:cNvSpPr>
          <p:nvPr/>
        </p:nvSpPr>
        <p:spPr bwMode="auto">
          <a:xfrm flipH="1" flipV="1">
            <a:off x="3141663" y="4662488"/>
            <a:ext cx="334962" cy="284162"/>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8" name="Line 14"/>
          <p:cNvSpPr>
            <a:spLocks noChangeShapeType="1"/>
          </p:cNvSpPr>
          <p:nvPr/>
        </p:nvSpPr>
        <p:spPr bwMode="auto">
          <a:xfrm>
            <a:off x="3154363" y="2081213"/>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7" name="Line 15"/>
          <p:cNvSpPr>
            <a:spLocks noChangeShapeType="1"/>
          </p:cNvSpPr>
          <p:nvPr/>
        </p:nvSpPr>
        <p:spPr bwMode="auto">
          <a:xfrm>
            <a:off x="3141663" y="4283075"/>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8" name="Line 16"/>
          <p:cNvSpPr>
            <a:spLocks noChangeShapeType="1"/>
          </p:cNvSpPr>
          <p:nvPr/>
        </p:nvSpPr>
        <p:spPr bwMode="auto">
          <a:xfrm flipH="1" flipV="1">
            <a:off x="2328863" y="3502025"/>
            <a:ext cx="268287" cy="401638"/>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9" name="Line 17"/>
          <p:cNvSpPr>
            <a:spLocks noChangeShapeType="1"/>
          </p:cNvSpPr>
          <p:nvPr/>
        </p:nvSpPr>
        <p:spPr bwMode="auto">
          <a:xfrm flipV="1">
            <a:off x="2286000" y="2428875"/>
            <a:ext cx="333375" cy="50006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40" name="Line 18"/>
          <p:cNvSpPr>
            <a:spLocks noChangeShapeType="1"/>
          </p:cNvSpPr>
          <p:nvPr/>
        </p:nvSpPr>
        <p:spPr bwMode="auto">
          <a:xfrm>
            <a:off x="4467225" y="3430588"/>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33" name="Text Box 19"/>
          <p:cNvSpPr txBox="1">
            <a:spLocks noChangeArrowheads="1"/>
          </p:cNvSpPr>
          <p:nvPr/>
        </p:nvSpPr>
        <p:spPr bwMode="auto">
          <a:xfrm>
            <a:off x="5541963" y="1323975"/>
            <a:ext cx="17748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Lymphocyte T </a:t>
            </a:r>
          </a:p>
        </p:txBody>
      </p:sp>
      <p:sp>
        <p:nvSpPr>
          <p:cNvPr id="38934" name="Text Box 20"/>
          <p:cNvSpPr txBox="1">
            <a:spLocks noChangeArrowheads="1"/>
          </p:cNvSpPr>
          <p:nvPr/>
        </p:nvSpPr>
        <p:spPr bwMode="auto">
          <a:xfrm>
            <a:off x="5541963" y="1939925"/>
            <a:ext cx="17367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Lymphocyte NK </a:t>
            </a:r>
          </a:p>
        </p:txBody>
      </p:sp>
      <p:sp>
        <p:nvSpPr>
          <p:cNvPr id="56343" name="Text Box 21"/>
          <p:cNvSpPr txBox="1">
            <a:spLocks noChangeArrowheads="1"/>
          </p:cNvSpPr>
          <p:nvPr/>
        </p:nvSpPr>
        <p:spPr bwMode="auto">
          <a:xfrm>
            <a:off x="5534025" y="2506663"/>
            <a:ext cx="16192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Lymphocyte B </a:t>
            </a:r>
          </a:p>
        </p:txBody>
      </p:sp>
      <p:sp>
        <p:nvSpPr>
          <p:cNvPr id="56344" name="AutoShape 24"/>
          <p:cNvSpPr>
            <a:spLocks noChangeArrowheads="1"/>
          </p:cNvSpPr>
          <p:nvPr/>
        </p:nvSpPr>
        <p:spPr bwMode="auto">
          <a:xfrm>
            <a:off x="5143500" y="5692775"/>
            <a:ext cx="134938" cy="141288"/>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345" name="AutoShape 25"/>
          <p:cNvSpPr>
            <a:spLocks noChangeArrowheads="1"/>
          </p:cNvSpPr>
          <p:nvPr/>
        </p:nvSpPr>
        <p:spPr bwMode="auto">
          <a:xfrm>
            <a:off x="5400675" y="5692775"/>
            <a:ext cx="133350" cy="141288"/>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346" name="AutoShape 26"/>
          <p:cNvSpPr>
            <a:spLocks noChangeArrowheads="1"/>
          </p:cNvSpPr>
          <p:nvPr/>
        </p:nvSpPr>
        <p:spPr bwMode="auto">
          <a:xfrm>
            <a:off x="5211763" y="5834063"/>
            <a:ext cx="131762"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347" name="AutoShape 27"/>
          <p:cNvSpPr>
            <a:spLocks noChangeArrowheads="1"/>
          </p:cNvSpPr>
          <p:nvPr/>
        </p:nvSpPr>
        <p:spPr bwMode="auto">
          <a:xfrm>
            <a:off x="5278438" y="5764213"/>
            <a:ext cx="133350" cy="141287"/>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348" name="AutoShape 28"/>
          <p:cNvSpPr>
            <a:spLocks noChangeArrowheads="1"/>
          </p:cNvSpPr>
          <p:nvPr/>
        </p:nvSpPr>
        <p:spPr bwMode="auto">
          <a:xfrm>
            <a:off x="5378450" y="5857875"/>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349" name="Line 29"/>
          <p:cNvSpPr>
            <a:spLocks noChangeShapeType="1"/>
          </p:cNvSpPr>
          <p:nvPr/>
        </p:nvSpPr>
        <p:spPr bwMode="auto">
          <a:xfrm flipH="1" flipV="1">
            <a:off x="4332288" y="5491163"/>
            <a:ext cx="334962" cy="284162"/>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0" name="AutoShape 30"/>
          <p:cNvSpPr>
            <a:spLocks noChangeArrowheads="1"/>
          </p:cNvSpPr>
          <p:nvPr/>
        </p:nvSpPr>
        <p:spPr bwMode="auto">
          <a:xfrm>
            <a:off x="5078413" y="5905500"/>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351" name="AutoShape 31"/>
          <p:cNvSpPr>
            <a:spLocks noChangeArrowheads="1"/>
          </p:cNvSpPr>
          <p:nvPr/>
        </p:nvSpPr>
        <p:spPr bwMode="auto">
          <a:xfrm>
            <a:off x="5243513" y="5988050"/>
            <a:ext cx="134937"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352" name="Line 32"/>
          <p:cNvSpPr>
            <a:spLocks noChangeShapeType="1"/>
          </p:cNvSpPr>
          <p:nvPr/>
        </p:nvSpPr>
        <p:spPr bwMode="auto">
          <a:xfrm flipH="1" flipV="1">
            <a:off x="4143375" y="4389438"/>
            <a:ext cx="266700" cy="166687"/>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3" name="Line 33"/>
          <p:cNvSpPr>
            <a:spLocks noChangeShapeType="1"/>
          </p:cNvSpPr>
          <p:nvPr/>
        </p:nvSpPr>
        <p:spPr bwMode="auto">
          <a:xfrm flipH="1" flipV="1">
            <a:off x="4889500" y="5005388"/>
            <a:ext cx="131763" cy="142875"/>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AutoShape 34">
            <a:extLst/>
          </p:cNvPr>
          <p:cNvSpPr>
            <a:spLocks noChangeArrowheads="1"/>
          </p:cNvSpPr>
          <p:nvPr/>
        </p:nvSpPr>
        <p:spPr bwMode="auto">
          <a:xfrm>
            <a:off x="3729264" y="3217863"/>
            <a:ext cx="401478"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3" name="AutoShape 35">
            <a:extLst/>
          </p:cNvPr>
          <p:cNvSpPr>
            <a:spLocks noChangeArrowheads="1"/>
          </p:cNvSpPr>
          <p:nvPr/>
        </p:nvSpPr>
        <p:spPr bwMode="auto">
          <a:xfrm>
            <a:off x="2595968" y="4070350"/>
            <a:ext cx="399886"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4" name="AutoShape 36">
            <a:extLst/>
          </p:cNvPr>
          <p:cNvSpPr>
            <a:spLocks noChangeArrowheads="1"/>
          </p:cNvSpPr>
          <p:nvPr/>
        </p:nvSpPr>
        <p:spPr bwMode="auto">
          <a:xfrm>
            <a:off x="1996069" y="3051175"/>
            <a:ext cx="401474"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5" name="AutoShape 37">
            <a:extLst/>
          </p:cNvPr>
          <p:cNvSpPr>
            <a:spLocks noChangeArrowheads="1"/>
          </p:cNvSpPr>
          <p:nvPr/>
        </p:nvSpPr>
        <p:spPr bwMode="auto">
          <a:xfrm>
            <a:off x="1127586" y="3040063"/>
            <a:ext cx="400676"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6" name="AutoShape 38">
            <a:extLst/>
          </p:cNvPr>
          <p:cNvSpPr>
            <a:spLocks noChangeArrowheads="1"/>
          </p:cNvSpPr>
          <p:nvPr/>
        </p:nvSpPr>
        <p:spPr bwMode="auto">
          <a:xfrm>
            <a:off x="2619284" y="1938338"/>
            <a:ext cx="400714"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7" name="AutoShape 39">
            <a:extLst/>
          </p:cNvPr>
          <p:cNvSpPr>
            <a:spLocks noChangeArrowheads="1"/>
          </p:cNvSpPr>
          <p:nvPr/>
        </p:nvSpPr>
        <p:spPr bwMode="auto">
          <a:xfrm>
            <a:off x="3698946" y="1276350"/>
            <a:ext cx="400386"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8" name="AutoShape 40">
            <a:extLst/>
          </p:cNvPr>
          <p:cNvSpPr>
            <a:spLocks noChangeArrowheads="1"/>
          </p:cNvSpPr>
          <p:nvPr/>
        </p:nvSpPr>
        <p:spPr bwMode="auto">
          <a:xfrm>
            <a:off x="3698946" y="1868488"/>
            <a:ext cx="400386"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29" name="AutoShape 41">
            <a:extLst/>
          </p:cNvPr>
          <p:cNvSpPr>
            <a:spLocks noChangeArrowheads="1"/>
          </p:cNvSpPr>
          <p:nvPr/>
        </p:nvSpPr>
        <p:spPr bwMode="auto">
          <a:xfrm>
            <a:off x="3698946" y="2436813"/>
            <a:ext cx="400386"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0" name="AutoShape 42">
            <a:extLst/>
          </p:cNvPr>
          <p:cNvSpPr>
            <a:spLocks noChangeArrowheads="1"/>
          </p:cNvSpPr>
          <p:nvPr/>
        </p:nvSpPr>
        <p:spPr bwMode="auto">
          <a:xfrm>
            <a:off x="5107071" y="1300163"/>
            <a:ext cx="400714"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1" name="AutoShape 43">
            <a:extLst/>
          </p:cNvPr>
          <p:cNvSpPr>
            <a:spLocks noChangeArrowheads="1"/>
          </p:cNvSpPr>
          <p:nvPr/>
        </p:nvSpPr>
        <p:spPr bwMode="auto">
          <a:xfrm>
            <a:off x="5107071" y="1890713"/>
            <a:ext cx="400714"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2" name="AutoShape 44">
            <a:extLst/>
          </p:cNvPr>
          <p:cNvSpPr>
            <a:spLocks noChangeArrowheads="1"/>
          </p:cNvSpPr>
          <p:nvPr/>
        </p:nvSpPr>
        <p:spPr bwMode="auto">
          <a:xfrm>
            <a:off x="5099153" y="2459038"/>
            <a:ext cx="400676"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3" name="AutoShape 45">
            <a:extLst/>
          </p:cNvPr>
          <p:cNvSpPr>
            <a:spLocks noChangeArrowheads="1"/>
          </p:cNvSpPr>
          <p:nvPr/>
        </p:nvSpPr>
        <p:spPr bwMode="auto">
          <a:xfrm>
            <a:off x="5132624" y="3217863"/>
            <a:ext cx="401638" cy="379412"/>
          </a:xfrm>
          <a:prstGeom prst="flowChartConnector">
            <a:avLst/>
          </a:prstGeom>
          <a:solidFill>
            <a:srgbClr val="FF0000"/>
          </a:soli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4" name="AutoShape 46">
            <a:extLst/>
          </p:cNvPr>
          <p:cNvSpPr>
            <a:spLocks noChangeArrowheads="1"/>
          </p:cNvSpPr>
          <p:nvPr/>
        </p:nvSpPr>
        <p:spPr bwMode="auto">
          <a:xfrm>
            <a:off x="5132624" y="3679825"/>
            <a:ext cx="401638"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5" name="AutoShape 47">
            <a:extLst/>
          </p:cNvPr>
          <p:cNvSpPr>
            <a:spLocks noChangeArrowheads="1"/>
          </p:cNvSpPr>
          <p:nvPr/>
        </p:nvSpPr>
        <p:spPr bwMode="auto">
          <a:xfrm>
            <a:off x="5132624" y="4152900"/>
            <a:ext cx="401638"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6" name="AutoShape 48">
            <a:extLst/>
          </p:cNvPr>
          <p:cNvSpPr>
            <a:spLocks noChangeArrowheads="1"/>
          </p:cNvSpPr>
          <p:nvPr/>
        </p:nvSpPr>
        <p:spPr bwMode="auto">
          <a:xfrm>
            <a:off x="5132624" y="4638675"/>
            <a:ext cx="401638"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7" name="AutoShape 49">
            <a:extLst/>
          </p:cNvPr>
          <p:cNvSpPr>
            <a:spLocks noChangeArrowheads="1"/>
          </p:cNvSpPr>
          <p:nvPr/>
        </p:nvSpPr>
        <p:spPr bwMode="auto">
          <a:xfrm>
            <a:off x="5132624" y="5124450"/>
            <a:ext cx="401638"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63538" name="AutoShape 50">
            <a:extLst/>
          </p:cNvPr>
          <p:cNvSpPr>
            <a:spLocks noChangeArrowheads="1"/>
          </p:cNvSpPr>
          <p:nvPr/>
        </p:nvSpPr>
        <p:spPr bwMode="auto">
          <a:xfrm>
            <a:off x="4465894" y="4567238"/>
            <a:ext cx="400546"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a:latin typeface="Times" panose="02020603050405020304" pitchFamily="18" charset="0"/>
              <a:ea typeface="MS PGothic" panose="020B0600070205080204" pitchFamily="34" charset="-128"/>
              <a:cs typeface="+mn-cs"/>
            </a:endParaRPr>
          </a:p>
        </p:txBody>
      </p:sp>
      <p:sp>
        <p:nvSpPr>
          <p:cNvPr id="56405" name="Line 51"/>
          <p:cNvSpPr>
            <a:spLocks noChangeShapeType="1"/>
          </p:cNvSpPr>
          <p:nvPr/>
        </p:nvSpPr>
        <p:spPr bwMode="auto">
          <a:xfrm flipV="1">
            <a:off x="4265613" y="3998913"/>
            <a:ext cx="601662" cy="1428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406" name="Line 52"/>
          <p:cNvSpPr>
            <a:spLocks noChangeShapeType="1"/>
          </p:cNvSpPr>
          <p:nvPr/>
        </p:nvSpPr>
        <p:spPr bwMode="auto">
          <a:xfrm flipV="1">
            <a:off x="4867275" y="4449763"/>
            <a:ext cx="200025" cy="141287"/>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407" name="Line 53"/>
          <p:cNvSpPr>
            <a:spLocks noChangeShapeType="1"/>
          </p:cNvSpPr>
          <p:nvPr/>
        </p:nvSpPr>
        <p:spPr bwMode="auto">
          <a:xfrm>
            <a:off x="4900613" y="4779963"/>
            <a:ext cx="200025"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408" name="AutoShape 54"/>
          <p:cNvSpPr>
            <a:spLocks noChangeArrowheads="1"/>
          </p:cNvSpPr>
          <p:nvPr/>
        </p:nvSpPr>
        <p:spPr bwMode="auto">
          <a:xfrm>
            <a:off x="5411788" y="5905500"/>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409" name="AutoShape 55"/>
          <p:cNvSpPr>
            <a:spLocks noChangeArrowheads="1"/>
          </p:cNvSpPr>
          <p:nvPr/>
        </p:nvSpPr>
        <p:spPr bwMode="auto">
          <a:xfrm>
            <a:off x="5067300" y="5775325"/>
            <a:ext cx="133350" cy="141288"/>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410" name="AutoShape 56"/>
          <p:cNvSpPr>
            <a:spLocks noChangeArrowheads="1"/>
          </p:cNvSpPr>
          <p:nvPr/>
        </p:nvSpPr>
        <p:spPr bwMode="auto">
          <a:xfrm>
            <a:off x="5200650" y="5916613"/>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algn="ctr" eaLnBrk="1" hangingPunct="1"/>
            <a:endParaRPr lang="en-US" sz="3200">
              <a:solidFill>
                <a:schemeClr val="tx1"/>
              </a:solidFill>
              <a:latin typeface="Arial" charset="0"/>
            </a:endParaRPr>
          </a:p>
        </p:txBody>
      </p:sp>
      <p:sp>
        <p:nvSpPr>
          <p:cNvPr id="56411" name="AutoShape 57"/>
          <p:cNvSpPr>
            <a:spLocks noChangeArrowheads="1"/>
          </p:cNvSpPr>
          <p:nvPr/>
        </p:nvSpPr>
        <p:spPr bwMode="auto">
          <a:xfrm>
            <a:off x="5356225" y="5988050"/>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a:solidFill>
                <a:schemeClr val="tx1"/>
              </a:solidFill>
              <a:latin typeface="Arial" charset="0"/>
            </a:endParaRPr>
          </a:p>
        </p:txBody>
      </p:sp>
      <p:sp>
        <p:nvSpPr>
          <p:cNvPr id="56412" name="Text Box 58"/>
          <p:cNvSpPr txBox="1">
            <a:spLocks noChangeArrowheads="1"/>
          </p:cNvSpPr>
          <p:nvPr/>
        </p:nvSpPr>
        <p:spPr bwMode="auto">
          <a:xfrm>
            <a:off x="5578475" y="3278188"/>
            <a:ext cx="14684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Erythrocyte</a:t>
            </a:r>
          </a:p>
        </p:txBody>
      </p:sp>
      <p:sp>
        <p:nvSpPr>
          <p:cNvPr id="56413" name="Text Box 59"/>
          <p:cNvSpPr txBox="1">
            <a:spLocks noChangeArrowheads="1"/>
          </p:cNvSpPr>
          <p:nvPr/>
        </p:nvSpPr>
        <p:spPr bwMode="auto">
          <a:xfrm>
            <a:off x="5578475" y="3714750"/>
            <a:ext cx="14017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Granulocyte</a:t>
            </a:r>
          </a:p>
        </p:txBody>
      </p:sp>
      <p:sp>
        <p:nvSpPr>
          <p:cNvPr id="56414" name="Text Box 60"/>
          <p:cNvSpPr txBox="1">
            <a:spLocks noChangeArrowheads="1"/>
          </p:cNvSpPr>
          <p:nvPr/>
        </p:nvSpPr>
        <p:spPr bwMode="auto">
          <a:xfrm>
            <a:off x="5578475" y="4167188"/>
            <a:ext cx="20653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Cellule dendritique</a:t>
            </a:r>
          </a:p>
        </p:txBody>
      </p:sp>
      <p:sp>
        <p:nvSpPr>
          <p:cNvPr id="56415" name="Text Box 61"/>
          <p:cNvSpPr txBox="1">
            <a:spLocks noChangeArrowheads="1"/>
          </p:cNvSpPr>
          <p:nvPr/>
        </p:nvSpPr>
        <p:spPr bwMode="auto">
          <a:xfrm>
            <a:off x="5578475" y="4664075"/>
            <a:ext cx="154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Macrophage</a:t>
            </a:r>
          </a:p>
        </p:txBody>
      </p:sp>
      <p:sp>
        <p:nvSpPr>
          <p:cNvPr id="56416" name="Text Box 62"/>
          <p:cNvSpPr txBox="1">
            <a:spLocks noChangeArrowheads="1"/>
          </p:cNvSpPr>
          <p:nvPr/>
        </p:nvSpPr>
        <p:spPr bwMode="auto">
          <a:xfrm>
            <a:off x="5578475" y="5160963"/>
            <a:ext cx="154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Osteoclaste</a:t>
            </a:r>
          </a:p>
        </p:txBody>
      </p:sp>
      <p:sp>
        <p:nvSpPr>
          <p:cNvPr id="56417" name="Text Box 63"/>
          <p:cNvSpPr txBox="1">
            <a:spLocks noChangeArrowheads="1"/>
          </p:cNvSpPr>
          <p:nvPr/>
        </p:nvSpPr>
        <p:spPr bwMode="auto">
          <a:xfrm>
            <a:off x="5578475" y="5703888"/>
            <a:ext cx="157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latin typeface="Comic Sans MS" charset="0"/>
              </a:rPr>
              <a:t>Plaquettes</a:t>
            </a:r>
          </a:p>
        </p:txBody>
      </p:sp>
      <p:sp>
        <p:nvSpPr>
          <p:cNvPr id="56418" name="Text Box 65"/>
          <p:cNvSpPr txBox="1">
            <a:spLocks noChangeArrowheads="1"/>
          </p:cNvSpPr>
          <p:nvPr/>
        </p:nvSpPr>
        <p:spPr bwMode="auto">
          <a:xfrm>
            <a:off x="466725" y="3902075"/>
            <a:ext cx="179546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lnSpc>
                <a:spcPct val="70000"/>
              </a:lnSpc>
              <a:spcBef>
                <a:spcPct val="50000"/>
              </a:spcBef>
            </a:pPr>
            <a:r>
              <a:rPr lang="fr-FR" sz="1400" b="1">
                <a:latin typeface="Comic Sans MS" charset="0"/>
              </a:rPr>
              <a:t>Cellule souche</a:t>
            </a:r>
          </a:p>
        </p:txBody>
      </p:sp>
      <p:sp>
        <p:nvSpPr>
          <p:cNvPr id="56419" name="Line 74"/>
          <p:cNvSpPr>
            <a:spLocks noChangeShapeType="1"/>
          </p:cNvSpPr>
          <p:nvPr/>
        </p:nvSpPr>
        <p:spPr bwMode="auto">
          <a:xfrm>
            <a:off x="1617663" y="3205163"/>
            <a:ext cx="268287"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420" name="Text Box 112"/>
          <p:cNvSpPr txBox="1">
            <a:spLocks noChangeArrowheads="1"/>
          </p:cNvSpPr>
          <p:nvPr/>
        </p:nvSpPr>
        <p:spPr bwMode="auto">
          <a:xfrm>
            <a:off x="7642225" y="3854450"/>
            <a:ext cx="184150" cy="46196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endParaRPr lang="en-US" sz="2400">
              <a:latin typeface="Comic Sans MS" charset="0"/>
            </a:endParaRPr>
          </a:p>
        </p:txBody>
      </p:sp>
      <p:sp>
        <p:nvSpPr>
          <p:cNvPr id="56421" name="Text Box 2"/>
          <p:cNvSpPr txBox="1">
            <a:spLocks noChangeArrowheads="1"/>
          </p:cNvSpPr>
          <p:nvPr/>
        </p:nvSpPr>
        <p:spPr bwMode="auto">
          <a:xfrm>
            <a:off x="1204913" y="188913"/>
            <a:ext cx="668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400" b="1">
                <a:latin typeface="Comic Sans MS" charset="0"/>
              </a:rPr>
              <a:t>Thérapie génique du DICS lié à l</a:t>
            </a:r>
            <a:r>
              <a:rPr lang="ja-JP" altLang="fr-FR" sz="2400" b="1">
                <a:latin typeface="Comic Sans MS" charset="0"/>
              </a:rPr>
              <a:t>’</a:t>
            </a:r>
            <a:r>
              <a:rPr lang="fr-FR" altLang="ja-JP" sz="2400" b="1">
                <a:latin typeface="Comic Sans MS" charset="0"/>
              </a:rPr>
              <a:t>X</a:t>
            </a:r>
            <a:endParaRPr lang="fr-FR" sz="2400" b="1">
              <a:latin typeface="Comic Sans MS" charset="0"/>
            </a:endParaRPr>
          </a:p>
        </p:txBody>
      </p:sp>
      <p:sp>
        <p:nvSpPr>
          <p:cNvPr id="68" name="Rectangle 67">
            <a:extLst/>
          </p:cNvPr>
          <p:cNvSpPr/>
          <p:nvPr/>
        </p:nvSpPr>
        <p:spPr>
          <a:xfrm>
            <a:off x="428625" y="6143625"/>
            <a:ext cx="144463" cy="71438"/>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omic Sans MS" pitchFamily="66" charset="0"/>
            </a:endParaRPr>
          </a:p>
        </p:txBody>
      </p:sp>
      <p:sp>
        <p:nvSpPr>
          <p:cNvPr id="69" name="Rectangle 68">
            <a:extLst/>
          </p:cNvPr>
          <p:cNvSpPr/>
          <p:nvPr/>
        </p:nvSpPr>
        <p:spPr>
          <a:xfrm>
            <a:off x="2114550" y="3184525"/>
            <a:ext cx="144463" cy="71438"/>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omic Sans MS" pitchFamily="66" charset="0"/>
            </a:endParaRPr>
          </a:p>
        </p:txBody>
      </p:sp>
      <p:sp>
        <p:nvSpPr>
          <p:cNvPr id="70" name="Rectangle 69">
            <a:extLst/>
          </p:cNvPr>
          <p:cNvSpPr/>
          <p:nvPr/>
        </p:nvSpPr>
        <p:spPr>
          <a:xfrm>
            <a:off x="2728913" y="2089150"/>
            <a:ext cx="144462" cy="7302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omic Sans MS" pitchFamily="66" charset="0"/>
            </a:endParaRPr>
          </a:p>
        </p:txBody>
      </p:sp>
      <p:sp>
        <p:nvSpPr>
          <p:cNvPr id="71" name="Rectangle 70">
            <a:extLst/>
          </p:cNvPr>
          <p:cNvSpPr/>
          <p:nvPr/>
        </p:nvSpPr>
        <p:spPr>
          <a:xfrm>
            <a:off x="3808413" y="1412875"/>
            <a:ext cx="144462" cy="71438"/>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omic Sans MS" pitchFamily="66" charset="0"/>
            </a:endParaRPr>
          </a:p>
        </p:txBody>
      </p:sp>
      <p:sp>
        <p:nvSpPr>
          <p:cNvPr id="72" name="Rectangle 71">
            <a:extLst/>
          </p:cNvPr>
          <p:cNvSpPr/>
          <p:nvPr/>
        </p:nvSpPr>
        <p:spPr>
          <a:xfrm>
            <a:off x="5214938" y="1441450"/>
            <a:ext cx="144462" cy="71438"/>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omic Sans MS" pitchFamily="66" charset="0"/>
            </a:endParaRPr>
          </a:p>
        </p:txBody>
      </p:sp>
      <p:sp>
        <p:nvSpPr>
          <p:cNvPr id="73" name="Rectangle 72">
            <a:extLst/>
          </p:cNvPr>
          <p:cNvSpPr/>
          <p:nvPr/>
        </p:nvSpPr>
        <p:spPr>
          <a:xfrm>
            <a:off x="5214938" y="2036763"/>
            <a:ext cx="144462" cy="71437"/>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omic Sans MS" pitchFamily="66" charset="0"/>
            </a:endParaRPr>
          </a:p>
        </p:txBody>
      </p:sp>
      <p:sp>
        <p:nvSpPr>
          <p:cNvPr id="74" name="Rectangle 73">
            <a:extLst/>
          </p:cNvPr>
          <p:cNvSpPr/>
          <p:nvPr/>
        </p:nvSpPr>
        <p:spPr>
          <a:xfrm>
            <a:off x="3817938" y="2027238"/>
            <a:ext cx="144462" cy="71437"/>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omic Sans MS" pitchFamily="66" charset="0"/>
            </a:endParaRPr>
          </a:p>
        </p:txBody>
      </p:sp>
      <p:sp>
        <p:nvSpPr>
          <p:cNvPr id="39023" name="ZoneTexte 76"/>
          <p:cNvSpPr txBox="1">
            <a:spLocks noChangeArrowheads="1"/>
          </p:cNvSpPr>
          <p:nvPr/>
        </p:nvSpPr>
        <p:spPr bwMode="auto">
          <a:xfrm>
            <a:off x="565150" y="6000750"/>
            <a:ext cx="226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600" b="1">
                <a:solidFill>
                  <a:srgbClr val="0000FF"/>
                </a:solidFill>
                <a:latin typeface="Comic Sans MS" charset="0"/>
              </a:rPr>
              <a:t>"gène thérapeutique"</a:t>
            </a:r>
          </a:p>
        </p:txBody>
      </p:sp>
      <p:sp>
        <p:nvSpPr>
          <p:cNvPr id="56430" name="Straight Connector 56337"/>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39025" name="Rectangle 78"/>
          <p:cNvSpPr>
            <a:spLocks noChangeArrowheads="1"/>
          </p:cNvSpPr>
          <p:nvPr/>
        </p:nvSpPr>
        <p:spPr bwMode="auto">
          <a:xfrm>
            <a:off x="284163" y="5929313"/>
            <a:ext cx="2487612" cy="4318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chemeClr val="tx1"/>
              </a:solidFill>
              <a:latin typeface="Comic Sans MS" charset="0"/>
            </a:endParaRPr>
          </a:p>
        </p:txBody>
      </p:sp>
      <p:cxnSp>
        <p:nvCxnSpPr>
          <p:cNvPr id="79" name="Connecteur droit avec flèche 78"/>
          <p:cNvCxnSpPr>
            <a:cxnSpLocks noChangeShapeType="1"/>
          </p:cNvCxnSpPr>
          <p:nvPr/>
        </p:nvCxnSpPr>
        <p:spPr bwMode="auto">
          <a:xfrm rot="16200000" flipV="1">
            <a:off x="678657" y="4893469"/>
            <a:ext cx="1500187" cy="142875"/>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80" name="Rectangle 79">
            <a:extLst/>
          </p:cNvPr>
          <p:cNvSpPr/>
          <p:nvPr/>
        </p:nvSpPr>
        <p:spPr>
          <a:xfrm>
            <a:off x="1258888" y="3184525"/>
            <a:ext cx="144462" cy="71438"/>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omic Sans MS" pitchFamily="66" charset="0"/>
            </a:endParaRPr>
          </a:p>
        </p:txBody>
      </p:sp>
      <p:sp>
        <p:nvSpPr>
          <p:cNvPr id="2" name="ZoneTexte 1"/>
          <p:cNvSpPr txBox="1">
            <a:spLocks noChangeArrowheads="1"/>
          </p:cNvSpPr>
          <p:nvPr/>
        </p:nvSpPr>
        <p:spPr bwMode="auto">
          <a:xfrm>
            <a:off x="3019425" y="4826000"/>
            <a:ext cx="5921375"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a:solidFill>
                  <a:srgbClr val="000099"/>
                </a:solidFill>
                <a:latin typeface="Comic Sans MS" charset="0"/>
              </a:rPr>
              <a:t>20 ans de recul</a:t>
            </a:r>
          </a:p>
          <a:p>
            <a:r>
              <a:rPr lang="fr-FR" sz="2400" b="1">
                <a:solidFill>
                  <a:srgbClr val="000099"/>
                </a:solidFill>
                <a:latin typeface="Comic Sans MS" charset="0"/>
              </a:rPr>
              <a:t> 3 maladies soignées à ce jour:</a:t>
            </a:r>
          </a:p>
          <a:p>
            <a:r>
              <a:rPr lang="fr-FR" sz="2400" b="1">
                <a:solidFill>
                  <a:srgbClr val="000099"/>
                </a:solidFill>
                <a:latin typeface="Comic Sans MS" charset="0"/>
              </a:rPr>
              <a:t>SCID X1, ADA, WAS (&gt;200 patients)</a:t>
            </a:r>
          </a:p>
          <a:p>
            <a:r>
              <a:rPr lang="fr-FR" sz="2400" b="1">
                <a:solidFill>
                  <a:srgbClr val="000099"/>
                </a:solidFill>
                <a:latin typeface="Comic Sans MS" charset="0"/>
              </a:rPr>
              <a:t>Multiples perspectives (CGD,..)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0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0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902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90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9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9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5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5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9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9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35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35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9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93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1" grpId="0" animBg="1"/>
      <p:bldP spid="38922" grpId="0" animBg="1"/>
      <p:bldP spid="38924" grpId="0" animBg="1"/>
      <p:bldP spid="38928" grpId="0" animBg="1"/>
      <p:bldP spid="38933" grpId="0"/>
      <p:bldP spid="38934" grpId="0"/>
      <p:bldP spid="68" grpId="0" animBg="1"/>
      <p:bldP spid="68" grpId="1" animBg="1"/>
      <p:bldP spid="69" grpId="0" animBg="1"/>
      <p:bldP spid="70" grpId="0" animBg="1"/>
      <p:bldP spid="71" grpId="0" animBg="1"/>
      <p:bldP spid="72" grpId="0" animBg="1"/>
      <p:bldP spid="73" grpId="0" animBg="1"/>
      <p:bldP spid="74" grpId="0" animBg="1"/>
      <p:bldP spid="39023" grpId="0"/>
      <p:bldP spid="39023" grpId="1"/>
      <p:bldP spid="39025" grpId="0" animBg="1"/>
      <p:bldP spid="39025" grpId="1" animBg="1"/>
      <p:bldP spid="80"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06363" y="101600"/>
            <a:ext cx="9391651"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600" b="1">
                <a:latin typeface="Comic Sans MS" charset="0"/>
              </a:rPr>
              <a:t>Thérapie génique des maladies héréditaires du sang</a:t>
            </a:r>
          </a:p>
        </p:txBody>
      </p:sp>
      <p:sp>
        <p:nvSpPr>
          <p:cNvPr id="58371" name="AutoShape 3"/>
          <p:cNvSpPr>
            <a:spLocks noChangeArrowheads="1"/>
          </p:cNvSpPr>
          <p:nvPr/>
        </p:nvSpPr>
        <p:spPr bwMode="auto">
          <a:xfrm rot="5514313">
            <a:off x="464344" y="3404394"/>
            <a:ext cx="268287" cy="390525"/>
          </a:xfrm>
          <a:prstGeom prst="curvedLeftArrow">
            <a:avLst>
              <a:gd name="adj1" fmla="val 29112"/>
              <a:gd name="adj2" fmla="val 58225"/>
              <a:gd name="adj3" fmla="val 33333"/>
            </a:avLst>
          </a:prstGeom>
          <a:solidFill>
            <a:srgbClr val="CC7F00"/>
          </a:solidFill>
          <a:ln w="12700">
            <a:solidFill>
              <a:schemeClr val="tx1"/>
            </a:solidFill>
            <a:miter lim="800000"/>
            <a:headEnd/>
            <a:tailEnd/>
          </a:ln>
        </p:spPr>
        <p:txBody>
          <a:bodyPr wrap="none" anchor="ctr"/>
          <a:lstStyle/>
          <a:p>
            <a:pPr eaLnBrk="1" hangingPunct="1"/>
            <a:endParaRPr lang="en-US" sz="1400">
              <a:solidFill>
                <a:schemeClr val="tx1"/>
              </a:solidFill>
              <a:latin typeface="Comic Sans MS" charset="0"/>
            </a:endParaRPr>
          </a:p>
        </p:txBody>
      </p:sp>
      <p:sp>
        <p:nvSpPr>
          <p:cNvPr id="63493" name="AutoShape 5">
            <a:extLst/>
          </p:cNvPr>
          <p:cNvSpPr>
            <a:spLocks noChangeArrowheads="1"/>
          </p:cNvSpPr>
          <p:nvPr/>
        </p:nvSpPr>
        <p:spPr bwMode="auto">
          <a:xfrm>
            <a:off x="2980967" y="3490797"/>
            <a:ext cx="400050"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58375" name="Line 7"/>
          <p:cNvSpPr>
            <a:spLocks noChangeShapeType="1"/>
          </p:cNvSpPr>
          <p:nvPr/>
        </p:nvSpPr>
        <p:spPr bwMode="auto">
          <a:xfrm>
            <a:off x="3706813" y="1476375"/>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6" name="Line 8"/>
          <p:cNvSpPr>
            <a:spLocks noChangeShapeType="1"/>
          </p:cNvSpPr>
          <p:nvPr/>
        </p:nvSpPr>
        <p:spPr bwMode="auto">
          <a:xfrm>
            <a:off x="3706813" y="2057400"/>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7" name="Line 9"/>
          <p:cNvSpPr>
            <a:spLocks noChangeShapeType="1"/>
          </p:cNvSpPr>
          <p:nvPr/>
        </p:nvSpPr>
        <p:spPr bwMode="auto">
          <a:xfrm>
            <a:off x="3706813" y="2649538"/>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8" name="Line 10"/>
          <p:cNvSpPr>
            <a:spLocks noChangeShapeType="1"/>
          </p:cNvSpPr>
          <p:nvPr/>
        </p:nvSpPr>
        <p:spPr bwMode="auto">
          <a:xfrm flipV="1">
            <a:off x="2439988" y="1531938"/>
            <a:ext cx="333375" cy="2841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9" name="Line 11"/>
          <p:cNvSpPr>
            <a:spLocks noChangeShapeType="1"/>
          </p:cNvSpPr>
          <p:nvPr/>
        </p:nvSpPr>
        <p:spPr bwMode="auto">
          <a:xfrm flipH="1" flipV="1">
            <a:off x="2439988" y="2357438"/>
            <a:ext cx="333375" cy="284162"/>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80" name="Line 12"/>
          <p:cNvSpPr>
            <a:spLocks noChangeShapeType="1"/>
          </p:cNvSpPr>
          <p:nvPr/>
        </p:nvSpPr>
        <p:spPr bwMode="auto">
          <a:xfrm flipV="1">
            <a:off x="2427288" y="3810000"/>
            <a:ext cx="334962" cy="18891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1" name="Line 13"/>
          <p:cNvSpPr>
            <a:spLocks noChangeShapeType="1"/>
          </p:cNvSpPr>
          <p:nvPr/>
        </p:nvSpPr>
        <p:spPr bwMode="auto">
          <a:xfrm flipH="1" flipV="1">
            <a:off x="2427288" y="4662488"/>
            <a:ext cx="334962" cy="284162"/>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82" name="Line 14"/>
          <p:cNvSpPr>
            <a:spLocks noChangeShapeType="1"/>
          </p:cNvSpPr>
          <p:nvPr/>
        </p:nvSpPr>
        <p:spPr bwMode="auto">
          <a:xfrm>
            <a:off x="2439988" y="2081213"/>
            <a:ext cx="40005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3" name="Line 16"/>
          <p:cNvSpPr>
            <a:spLocks noChangeShapeType="1"/>
          </p:cNvSpPr>
          <p:nvPr/>
        </p:nvSpPr>
        <p:spPr bwMode="auto">
          <a:xfrm flipH="1" flipV="1">
            <a:off x="1614488" y="3502025"/>
            <a:ext cx="268287" cy="401638"/>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84" name="Line 17"/>
          <p:cNvSpPr>
            <a:spLocks noChangeShapeType="1"/>
          </p:cNvSpPr>
          <p:nvPr/>
        </p:nvSpPr>
        <p:spPr bwMode="auto">
          <a:xfrm flipV="1">
            <a:off x="1638300" y="2506663"/>
            <a:ext cx="333375" cy="40322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5" name="Line 18"/>
          <p:cNvSpPr>
            <a:spLocks noChangeShapeType="1"/>
          </p:cNvSpPr>
          <p:nvPr/>
        </p:nvSpPr>
        <p:spPr bwMode="auto">
          <a:xfrm>
            <a:off x="3429000" y="5494338"/>
            <a:ext cx="820738" cy="66675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6" name="Text Box 19"/>
          <p:cNvSpPr txBox="1">
            <a:spLocks noChangeArrowheads="1"/>
          </p:cNvSpPr>
          <p:nvPr/>
        </p:nvSpPr>
        <p:spPr bwMode="auto">
          <a:xfrm>
            <a:off x="4819650" y="1323975"/>
            <a:ext cx="15367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400">
                <a:latin typeface="Comic Sans MS" charset="0"/>
              </a:rPr>
              <a:t>T lymphocyte  </a:t>
            </a:r>
          </a:p>
        </p:txBody>
      </p:sp>
      <p:sp>
        <p:nvSpPr>
          <p:cNvPr id="58387" name="Text Box 20"/>
          <p:cNvSpPr txBox="1">
            <a:spLocks noChangeArrowheads="1"/>
          </p:cNvSpPr>
          <p:nvPr/>
        </p:nvSpPr>
        <p:spPr bwMode="auto">
          <a:xfrm>
            <a:off x="4819650" y="1939925"/>
            <a:ext cx="173672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400">
                <a:latin typeface="Comic Sans MS" charset="0"/>
              </a:rPr>
              <a:t>NK lymphocyte  </a:t>
            </a:r>
          </a:p>
        </p:txBody>
      </p:sp>
      <p:sp>
        <p:nvSpPr>
          <p:cNvPr id="58388" name="Text Box 21"/>
          <p:cNvSpPr txBox="1">
            <a:spLocks noChangeArrowheads="1"/>
          </p:cNvSpPr>
          <p:nvPr/>
        </p:nvSpPr>
        <p:spPr bwMode="auto">
          <a:xfrm>
            <a:off x="4819650" y="2506663"/>
            <a:ext cx="1619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400">
                <a:latin typeface="Comic Sans MS" charset="0"/>
              </a:rPr>
              <a:t>B lymphocyte  </a:t>
            </a:r>
          </a:p>
        </p:txBody>
      </p:sp>
      <p:sp>
        <p:nvSpPr>
          <p:cNvPr id="58389" name="Text Box 22"/>
          <p:cNvSpPr txBox="1">
            <a:spLocks noChangeArrowheads="1"/>
          </p:cNvSpPr>
          <p:nvPr/>
        </p:nvSpPr>
        <p:spPr bwMode="auto">
          <a:xfrm>
            <a:off x="971550" y="4483100"/>
            <a:ext cx="1455738"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lnSpc>
                <a:spcPct val="90000"/>
              </a:lnSpc>
              <a:spcBef>
                <a:spcPct val="50000"/>
              </a:spcBef>
            </a:pPr>
            <a:r>
              <a:rPr lang="fr-FR" sz="1400">
                <a:latin typeface="Comic Sans MS" charset="0"/>
              </a:rPr>
              <a:t>Myeloid</a:t>
            </a:r>
          </a:p>
          <a:p>
            <a:pPr algn="ctr" eaLnBrk="1" hangingPunct="1">
              <a:lnSpc>
                <a:spcPct val="90000"/>
              </a:lnSpc>
              <a:spcBef>
                <a:spcPct val="50000"/>
              </a:spcBef>
            </a:pPr>
            <a:r>
              <a:rPr lang="fr-FR" sz="1400">
                <a:latin typeface="Comic Sans MS" charset="0"/>
              </a:rPr>
              <a:t>progenitors</a:t>
            </a:r>
          </a:p>
        </p:txBody>
      </p:sp>
      <p:sp>
        <p:nvSpPr>
          <p:cNvPr id="58390" name="Text Box 23"/>
          <p:cNvSpPr txBox="1">
            <a:spLocks noChangeArrowheads="1"/>
          </p:cNvSpPr>
          <p:nvPr/>
        </p:nvSpPr>
        <p:spPr bwMode="auto">
          <a:xfrm>
            <a:off x="922338" y="1289050"/>
            <a:ext cx="15176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lnSpc>
                <a:spcPct val="90000"/>
              </a:lnSpc>
              <a:spcBef>
                <a:spcPct val="50000"/>
              </a:spcBef>
            </a:pPr>
            <a:r>
              <a:rPr lang="fr-FR" sz="1400">
                <a:latin typeface="Comic Sans MS" charset="0"/>
              </a:rPr>
              <a:t>Lymphoid</a:t>
            </a:r>
          </a:p>
          <a:p>
            <a:pPr algn="ctr" eaLnBrk="1" hangingPunct="1">
              <a:lnSpc>
                <a:spcPct val="90000"/>
              </a:lnSpc>
              <a:spcBef>
                <a:spcPct val="50000"/>
              </a:spcBef>
            </a:pPr>
            <a:r>
              <a:rPr lang="fr-FR" sz="1400">
                <a:latin typeface="Comic Sans MS" charset="0"/>
              </a:rPr>
              <a:t>progenitors</a:t>
            </a:r>
            <a:br>
              <a:rPr lang="fr-FR" sz="1400">
                <a:latin typeface="Comic Sans MS" charset="0"/>
              </a:rPr>
            </a:br>
            <a:endParaRPr lang="fr-FR" sz="1400">
              <a:latin typeface="Comic Sans MS" charset="0"/>
            </a:endParaRPr>
          </a:p>
        </p:txBody>
      </p:sp>
      <p:sp>
        <p:nvSpPr>
          <p:cNvPr id="58391" name="AutoShape 24"/>
          <p:cNvSpPr>
            <a:spLocks noChangeArrowheads="1"/>
          </p:cNvSpPr>
          <p:nvPr/>
        </p:nvSpPr>
        <p:spPr bwMode="auto">
          <a:xfrm>
            <a:off x="4454525" y="5422900"/>
            <a:ext cx="134938" cy="141288"/>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392" name="AutoShape 25"/>
          <p:cNvSpPr>
            <a:spLocks noChangeArrowheads="1"/>
          </p:cNvSpPr>
          <p:nvPr/>
        </p:nvSpPr>
        <p:spPr bwMode="auto">
          <a:xfrm>
            <a:off x="4711700" y="5422900"/>
            <a:ext cx="133350" cy="141288"/>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393" name="AutoShape 26"/>
          <p:cNvSpPr>
            <a:spLocks noChangeArrowheads="1"/>
          </p:cNvSpPr>
          <p:nvPr/>
        </p:nvSpPr>
        <p:spPr bwMode="auto">
          <a:xfrm>
            <a:off x="4522788" y="5564188"/>
            <a:ext cx="131762"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394" name="AutoShape 27"/>
          <p:cNvSpPr>
            <a:spLocks noChangeArrowheads="1"/>
          </p:cNvSpPr>
          <p:nvPr/>
        </p:nvSpPr>
        <p:spPr bwMode="auto">
          <a:xfrm>
            <a:off x="4589463" y="5494338"/>
            <a:ext cx="133350" cy="141287"/>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395" name="AutoShape 28"/>
          <p:cNvSpPr>
            <a:spLocks noChangeArrowheads="1"/>
          </p:cNvSpPr>
          <p:nvPr/>
        </p:nvSpPr>
        <p:spPr bwMode="auto">
          <a:xfrm>
            <a:off x="4689475" y="5588000"/>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396" name="Line 29"/>
          <p:cNvSpPr>
            <a:spLocks noChangeShapeType="1"/>
          </p:cNvSpPr>
          <p:nvPr/>
        </p:nvSpPr>
        <p:spPr bwMode="auto">
          <a:xfrm flipH="1" flipV="1">
            <a:off x="3551238" y="5400675"/>
            <a:ext cx="698500" cy="207963"/>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7" name="AutoShape 30"/>
          <p:cNvSpPr>
            <a:spLocks noChangeArrowheads="1"/>
          </p:cNvSpPr>
          <p:nvPr/>
        </p:nvSpPr>
        <p:spPr bwMode="auto">
          <a:xfrm>
            <a:off x="4389438" y="5635625"/>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398" name="AutoShape 31"/>
          <p:cNvSpPr>
            <a:spLocks noChangeArrowheads="1"/>
          </p:cNvSpPr>
          <p:nvPr/>
        </p:nvSpPr>
        <p:spPr bwMode="auto">
          <a:xfrm>
            <a:off x="4554538" y="5718175"/>
            <a:ext cx="134937"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399" name="Line 32"/>
          <p:cNvSpPr>
            <a:spLocks noChangeShapeType="1"/>
          </p:cNvSpPr>
          <p:nvPr/>
        </p:nvSpPr>
        <p:spPr bwMode="auto">
          <a:xfrm flipH="1" flipV="1">
            <a:off x="3429000" y="3810000"/>
            <a:ext cx="266700" cy="166688"/>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0" name="Line 33"/>
          <p:cNvSpPr>
            <a:spLocks noChangeShapeType="1"/>
          </p:cNvSpPr>
          <p:nvPr/>
        </p:nvSpPr>
        <p:spPr bwMode="auto">
          <a:xfrm flipH="1" flipV="1">
            <a:off x="4175125" y="4425950"/>
            <a:ext cx="131763" cy="142875"/>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AutoShape 34">
            <a:extLst/>
          </p:cNvPr>
          <p:cNvSpPr>
            <a:spLocks noChangeArrowheads="1"/>
          </p:cNvSpPr>
          <p:nvPr/>
        </p:nvSpPr>
        <p:spPr bwMode="auto">
          <a:xfrm>
            <a:off x="2990492" y="5020923"/>
            <a:ext cx="401638"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23" name="AutoShape 35">
            <a:extLst/>
          </p:cNvPr>
          <p:cNvSpPr>
            <a:spLocks noChangeArrowheads="1"/>
          </p:cNvSpPr>
          <p:nvPr/>
        </p:nvSpPr>
        <p:spPr bwMode="auto">
          <a:xfrm>
            <a:off x="1882775" y="4070352"/>
            <a:ext cx="400050"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24" name="AutoShape 36">
            <a:extLst/>
          </p:cNvPr>
          <p:cNvSpPr>
            <a:spLocks noChangeArrowheads="1"/>
          </p:cNvSpPr>
          <p:nvPr/>
        </p:nvSpPr>
        <p:spPr bwMode="auto">
          <a:xfrm>
            <a:off x="1281114" y="3051177"/>
            <a:ext cx="401637"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25" name="AutoShape 37">
            <a:extLst/>
          </p:cNvPr>
          <p:cNvSpPr>
            <a:spLocks noChangeArrowheads="1"/>
          </p:cNvSpPr>
          <p:nvPr/>
        </p:nvSpPr>
        <p:spPr bwMode="auto">
          <a:xfrm>
            <a:off x="414338" y="3040063"/>
            <a:ext cx="400050"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26" name="AutoShape 38">
            <a:extLst/>
          </p:cNvPr>
          <p:cNvSpPr>
            <a:spLocks noChangeArrowheads="1"/>
          </p:cNvSpPr>
          <p:nvPr/>
        </p:nvSpPr>
        <p:spPr bwMode="auto">
          <a:xfrm>
            <a:off x="1905000" y="1938338"/>
            <a:ext cx="400050"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27" name="AutoShape 39">
            <a:extLst/>
          </p:cNvPr>
          <p:cNvSpPr>
            <a:spLocks noChangeArrowheads="1"/>
          </p:cNvSpPr>
          <p:nvPr/>
        </p:nvSpPr>
        <p:spPr bwMode="auto">
          <a:xfrm>
            <a:off x="2984500" y="1276352"/>
            <a:ext cx="400050"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28" name="AutoShape 40">
            <a:extLst/>
          </p:cNvPr>
          <p:cNvSpPr>
            <a:spLocks noChangeArrowheads="1"/>
          </p:cNvSpPr>
          <p:nvPr/>
        </p:nvSpPr>
        <p:spPr bwMode="auto">
          <a:xfrm>
            <a:off x="2984500" y="1868488"/>
            <a:ext cx="400050"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29" name="AutoShape 41">
            <a:extLst/>
          </p:cNvPr>
          <p:cNvSpPr>
            <a:spLocks noChangeArrowheads="1"/>
          </p:cNvSpPr>
          <p:nvPr/>
        </p:nvSpPr>
        <p:spPr bwMode="auto">
          <a:xfrm>
            <a:off x="2984500" y="2436815"/>
            <a:ext cx="400050"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30" name="AutoShape 42">
            <a:extLst/>
          </p:cNvPr>
          <p:cNvSpPr>
            <a:spLocks noChangeArrowheads="1"/>
          </p:cNvSpPr>
          <p:nvPr/>
        </p:nvSpPr>
        <p:spPr bwMode="auto">
          <a:xfrm>
            <a:off x="4386263" y="1300165"/>
            <a:ext cx="400050"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31" name="AutoShape 43">
            <a:extLst/>
          </p:cNvPr>
          <p:cNvSpPr>
            <a:spLocks noChangeArrowheads="1"/>
          </p:cNvSpPr>
          <p:nvPr/>
        </p:nvSpPr>
        <p:spPr bwMode="auto">
          <a:xfrm>
            <a:off x="4386263" y="1890713"/>
            <a:ext cx="400050"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32" name="AutoShape 44">
            <a:extLst/>
          </p:cNvPr>
          <p:cNvSpPr>
            <a:spLocks noChangeArrowheads="1"/>
          </p:cNvSpPr>
          <p:nvPr/>
        </p:nvSpPr>
        <p:spPr bwMode="auto">
          <a:xfrm>
            <a:off x="4386263" y="2459038"/>
            <a:ext cx="400050"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33" name="AutoShape 45">
            <a:extLst/>
          </p:cNvPr>
          <p:cNvSpPr>
            <a:spLocks noChangeArrowheads="1"/>
          </p:cNvSpPr>
          <p:nvPr/>
        </p:nvSpPr>
        <p:spPr bwMode="auto">
          <a:xfrm>
            <a:off x="4418014" y="6154275"/>
            <a:ext cx="401637" cy="379412"/>
          </a:xfrm>
          <a:prstGeom prst="flowChartConnector">
            <a:avLst/>
          </a:prstGeom>
          <a:solidFill>
            <a:srgbClr val="FF0000"/>
          </a:soli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34" name="AutoShape 46">
            <a:extLst/>
          </p:cNvPr>
          <p:cNvSpPr>
            <a:spLocks noChangeArrowheads="1"/>
          </p:cNvSpPr>
          <p:nvPr/>
        </p:nvSpPr>
        <p:spPr bwMode="auto">
          <a:xfrm>
            <a:off x="4418014" y="3100272"/>
            <a:ext cx="401637"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35" name="AutoShape 47">
            <a:extLst/>
          </p:cNvPr>
          <p:cNvSpPr>
            <a:spLocks noChangeArrowheads="1"/>
          </p:cNvSpPr>
          <p:nvPr/>
        </p:nvSpPr>
        <p:spPr bwMode="auto">
          <a:xfrm>
            <a:off x="4418014" y="4178660"/>
            <a:ext cx="401637"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36" name="AutoShape 48">
            <a:extLst/>
          </p:cNvPr>
          <p:cNvSpPr>
            <a:spLocks noChangeArrowheads="1"/>
          </p:cNvSpPr>
          <p:nvPr/>
        </p:nvSpPr>
        <p:spPr bwMode="auto">
          <a:xfrm>
            <a:off x="4418014" y="4754588"/>
            <a:ext cx="401637" cy="379413"/>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37" name="AutoShape 49">
            <a:extLst/>
          </p:cNvPr>
          <p:cNvSpPr>
            <a:spLocks noChangeArrowheads="1"/>
          </p:cNvSpPr>
          <p:nvPr/>
        </p:nvSpPr>
        <p:spPr bwMode="auto">
          <a:xfrm>
            <a:off x="4418014" y="3682004"/>
            <a:ext cx="401637" cy="37782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63538" name="AutoShape 50">
            <a:extLst/>
          </p:cNvPr>
          <p:cNvSpPr>
            <a:spLocks noChangeArrowheads="1"/>
          </p:cNvSpPr>
          <p:nvPr/>
        </p:nvSpPr>
        <p:spPr bwMode="auto">
          <a:xfrm>
            <a:off x="3752850" y="3987683"/>
            <a:ext cx="400050" cy="379412"/>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a:effectLst/>
          <a:scene3d>
            <a:camera prst="orthographicFront"/>
            <a:lightRig rig="threePt" dir="t"/>
          </a:scene3d>
          <a:sp3d>
            <a:bevelT/>
          </a:sp3d>
        </p:spPr>
        <p:txBody>
          <a:bodyPr wrap="none" anchor="ctr"/>
          <a:lstStyle/>
          <a:p>
            <a:pPr eaLnBrk="1" hangingPunct="1">
              <a:defRPr/>
            </a:pPr>
            <a:endParaRPr lang="fr-FR" sz="1400">
              <a:solidFill>
                <a:schemeClr val="tx1"/>
              </a:solidFill>
              <a:latin typeface="Comic Sans MS"/>
              <a:ea typeface="+mn-ea"/>
              <a:cs typeface="Comic Sans MS"/>
            </a:endParaRPr>
          </a:p>
        </p:txBody>
      </p:sp>
      <p:sp>
        <p:nvSpPr>
          <p:cNvPr id="58452" name="Line 51"/>
          <p:cNvSpPr>
            <a:spLocks noChangeShapeType="1"/>
          </p:cNvSpPr>
          <p:nvPr/>
        </p:nvSpPr>
        <p:spPr bwMode="auto">
          <a:xfrm flipV="1">
            <a:off x="3551238" y="3419475"/>
            <a:ext cx="601662" cy="142875"/>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53" name="Line 52"/>
          <p:cNvSpPr>
            <a:spLocks noChangeShapeType="1"/>
          </p:cNvSpPr>
          <p:nvPr/>
        </p:nvSpPr>
        <p:spPr bwMode="auto">
          <a:xfrm flipV="1">
            <a:off x="4152900" y="3870325"/>
            <a:ext cx="200025" cy="14128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54" name="Line 53"/>
          <p:cNvSpPr>
            <a:spLocks noChangeShapeType="1"/>
          </p:cNvSpPr>
          <p:nvPr/>
        </p:nvSpPr>
        <p:spPr bwMode="auto">
          <a:xfrm>
            <a:off x="4186238" y="4200525"/>
            <a:ext cx="200025"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55" name="AutoShape 54"/>
          <p:cNvSpPr>
            <a:spLocks noChangeArrowheads="1"/>
          </p:cNvSpPr>
          <p:nvPr/>
        </p:nvSpPr>
        <p:spPr bwMode="auto">
          <a:xfrm>
            <a:off x="4722813" y="5635625"/>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456" name="AutoShape 55"/>
          <p:cNvSpPr>
            <a:spLocks noChangeArrowheads="1"/>
          </p:cNvSpPr>
          <p:nvPr/>
        </p:nvSpPr>
        <p:spPr bwMode="auto">
          <a:xfrm>
            <a:off x="4378325" y="5505450"/>
            <a:ext cx="133350" cy="141288"/>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457" name="AutoShape 56"/>
          <p:cNvSpPr>
            <a:spLocks noChangeArrowheads="1"/>
          </p:cNvSpPr>
          <p:nvPr/>
        </p:nvSpPr>
        <p:spPr bwMode="auto">
          <a:xfrm>
            <a:off x="4511675" y="5646738"/>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algn="ctr" eaLnBrk="1" hangingPunct="1"/>
            <a:endParaRPr lang="en-US" sz="1400">
              <a:solidFill>
                <a:schemeClr val="tx1"/>
              </a:solidFill>
              <a:latin typeface="Comic Sans MS" charset="0"/>
            </a:endParaRPr>
          </a:p>
        </p:txBody>
      </p:sp>
      <p:sp>
        <p:nvSpPr>
          <p:cNvPr id="58458" name="AutoShape 57"/>
          <p:cNvSpPr>
            <a:spLocks noChangeArrowheads="1"/>
          </p:cNvSpPr>
          <p:nvPr/>
        </p:nvSpPr>
        <p:spPr bwMode="auto">
          <a:xfrm>
            <a:off x="4667250" y="5718175"/>
            <a:ext cx="133350" cy="142875"/>
          </a:xfrm>
          <a:prstGeom prst="flowChartConnector">
            <a:avLst/>
          </a:prstGeom>
          <a:gradFill rotWithShape="0">
            <a:gsLst>
              <a:gs pos="0">
                <a:srgbClr val="FFFFFF"/>
              </a:gs>
              <a:gs pos="100000">
                <a:srgbClr val="FF8000"/>
              </a:gs>
            </a:gsLst>
            <a:path path="shape">
              <a:fillToRect l="50000" t="50000" r="50000" b="50000"/>
            </a:path>
          </a:gradFill>
          <a:ln w="19050">
            <a:solidFill>
              <a:schemeClr val="tx1"/>
            </a:solidFill>
            <a:round/>
            <a:headEnd/>
            <a:tailEnd/>
          </a:ln>
        </p:spPr>
        <p:txBody>
          <a:bodyPr wrap="none" anchor="ctr"/>
          <a:lstStyle/>
          <a:p>
            <a:pPr eaLnBrk="1" hangingPunct="1"/>
            <a:endParaRPr lang="en-US" sz="1400">
              <a:solidFill>
                <a:schemeClr val="tx1"/>
              </a:solidFill>
              <a:latin typeface="Comic Sans MS" charset="0"/>
            </a:endParaRPr>
          </a:p>
        </p:txBody>
      </p:sp>
      <p:sp>
        <p:nvSpPr>
          <p:cNvPr id="58459" name="Text Box 58"/>
          <p:cNvSpPr txBox="1">
            <a:spLocks noChangeArrowheads="1"/>
          </p:cNvSpPr>
          <p:nvPr/>
        </p:nvSpPr>
        <p:spPr bwMode="auto">
          <a:xfrm>
            <a:off x="4878388" y="6216650"/>
            <a:ext cx="14684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400">
                <a:latin typeface="Comic Sans MS" charset="0"/>
              </a:rPr>
              <a:t>Erythrocyte</a:t>
            </a:r>
          </a:p>
        </p:txBody>
      </p:sp>
      <p:sp>
        <p:nvSpPr>
          <p:cNvPr id="58460" name="Text Box 59"/>
          <p:cNvSpPr txBox="1">
            <a:spLocks noChangeArrowheads="1"/>
          </p:cNvSpPr>
          <p:nvPr/>
        </p:nvSpPr>
        <p:spPr bwMode="auto">
          <a:xfrm>
            <a:off x="4864100" y="3148013"/>
            <a:ext cx="1401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400">
                <a:latin typeface="Comic Sans MS" charset="0"/>
              </a:rPr>
              <a:t>Granulocyte</a:t>
            </a:r>
          </a:p>
        </p:txBody>
      </p:sp>
      <p:sp>
        <p:nvSpPr>
          <p:cNvPr id="58461" name="Text Box 60"/>
          <p:cNvSpPr txBox="1">
            <a:spLocks noChangeArrowheads="1"/>
          </p:cNvSpPr>
          <p:nvPr/>
        </p:nvSpPr>
        <p:spPr bwMode="auto">
          <a:xfrm>
            <a:off x="4864100" y="3703638"/>
            <a:ext cx="1820863"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400">
                <a:latin typeface="Comic Sans MS" charset="0"/>
              </a:rPr>
              <a:t>Dendritic cell</a:t>
            </a:r>
          </a:p>
        </p:txBody>
      </p:sp>
      <p:sp>
        <p:nvSpPr>
          <p:cNvPr id="58462" name="Text Box 61"/>
          <p:cNvSpPr txBox="1">
            <a:spLocks noChangeArrowheads="1"/>
          </p:cNvSpPr>
          <p:nvPr/>
        </p:nvSpPr>
        <p:spPr bwMode="auto">
          <a:xfrm>
            <a:off x="4864100" y="4187825"/>
            <a:ext cx="154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400">
                <a:latin typeface="Comic Sans MS" charset="0"/>
              </a:rPr>
              <a:t>Macrophage</a:t>
            </a:r>
          </a:p>
        </p:txBody>
      </p:sp>
      <p:sp>
        <p:nvSpPr>
          <p:cNvPr id="58463" name="Text Box 62"/>
          <p:cNvSpPr txBox="1">
            <a:spLocks noChangeArrowheads="1"/>
          </p:cNvSpPr>
          <p:nvPr/>
        </p:nvSpPr>
        <p:spPr bwMode="auto">
          <a:xfrm>
            <a:off x="4864100" y="4787900"/>
            <a:ext cx="154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400">
                <a:latin typeface="Comic Sans MS" charset="0"/>
              </a:rPr>
              <a:t>Osteoclast</a:t>
            </a:r>
          </a:p>
        </p:txBody>
      </p:sp>
      <p:sp>
        <p:nvSpPr>
          <p:cNvPr id="58464" name="Text Box 63"/>
          <p:cNvSpPr txBox="1">
            <a:spLocks noChangeArrowheads="1"/>
          </p:cNvSpPr>
          <p:nvPr/>
        </p:nvSpPr>
        <p:spPr bwMode="auto">
          <a:xfrm>
            <a:off x="4889500" y="5434013"/>
            <a:ext cx="15748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400">
                <a:latin typeface="Comic Sans MS" charset="0"/>
              </a:rPr>
              <a:t>Platelets</a:t>
            </a:r>
          </a:p>
        </p:txBody>
      </p:sp>
      <p:sp>
        <p:nvSpPr>
          <p:cNvPr id="58465" name="Text Box 65"/>
          <p:cNvSpPr txBox="1">
            <a:spLocks noChangeArrowheads="1"/>
          </p:cNvSpPr>
          <p:nvPr/>
        </p:nvSpPr>
        <p:spPr bwMode="auto">
          <a:xfrm>
            <a:off x="-46038" y="3908425"/>
            <a:ext cx="19288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lnSpc>
                <a:spcPct val="70000"/>
              </a:lnSpc>
              <a:spcBef>
                <a:spcPct val="50000"/>
              </a:spcBef>
            </a:pPr>
            <a:r>
              <a:rPr lang="fr-FR" sz="1400">
                <a:latin typeface="Comic Sans MS" charset="0"/>
              </a:rPr>
              <a:t>Cellules souches</a:t>
            </a:r>
          </a:p>
          <a:p>
            <a:pPr algn="ctr" eaLnBrk="1" hangingPunct="1">
              <a:lnSpc>
                <a:spcPct val="70000"/>
              </a:lnSpc>
              <a:spcBef>
                <a:spcPct val="50000"/>
              </a:spcBef>
            </a:pPr>
            <a:r>
              <a:rPr lang="fr-FR" sz="1400">
                <a:solidFill>
                  <a:srgbClr val="000099"/>
                </a:solidFill>
                <a:latin typeface="Comic Sans MS" charset="0"/>
              </a:rPr>
              <a:t>autorenouvellement</a:t>
            </a:r>
          </a:p>
        </p:txBody>
      </p:sp>
      <p:sp>
        <p:nvSpPr>
          <p:cNvPr id="58466" name="Text Box 67"/>
          <p:cNvSpPr txBox="1">
            <a:spLocks noChangeArrowheads="1"/>
          </p:cNvSpPr>
          <p:nvPr/>
        </p:nvSpPr>
        <p:spPr bwMode="auto">
          <a:xfrm>
            <a:off x="6684963" y="1047750"/>
            <a:ext cx="159226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lnSpc>
                <a:spcPct val="70000"/>
              </a:lnSpc>
              <a:spcBef>
                <a:spcPct val="50000"/>
              </a:spcBef>
            </a:pPr>
            <a:r>
              <a:rPr lang="fr-FR" sz="2400" b="1">
                <a:solidFill>
                  <a:srgbClr val="000090"/>
                </a:solidFill>
                <a:latin typeface="Comic Sans MS" charset="0"/>
              </a:rPr>
              <a:t>maladies</a:t>
            </a:r>
          </a:p>
        </p:txBody>
      </p:sp>
      <p:sp>
        <p:nvSpPr>
          <p:cNvPr id="58467" name="AutoShape 68"/>
          <p:cNvSpPr>
            <a:spLocks/>
          </p:cNvSpPr>
          <p:nvPr/>
        </p:nvSpPr>
        <p:spPr bwMode="auto">
          <a:xfrm>
            <a:off x="6308725" y="1311275"/>
            <a:ext cx="292100" cy="2936875"/>
          </a:xfrm>
          <a:prstGeom prst="rightBrace">
            <a:avLst>
              <a:gd name="adj1" fmla="val 42638"/>
              <a:gd name="adj2" fmla="val 50000"/>
            </a:avLst>
          </a:pr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FF0000"/>
              </a:solidFill>
              <a:latin typeface="Arial" charset="0"/>
            </a:endParaRPr>
          </a:p>
        </p:txBody>
      </p:sp>
      <p:sp>
        <p:nvSpPr>
          <p:cNvPr id="58468" name="Text Box 69"/>
          <p:cNvSpPr txBox="1">
            <a:spLocks noChangeArrowheads="1"/>
          </p:cNvSpPr>
          <p:nvPr/>
        </p:nvSpPr>
        <p:spPr bwMode="auto">
          <a:xfrm>
            <a:off x="6592888" y="2501900"/>
            <a:ext cx="27368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300" b="1">
                <a:solidFill>
                  <a:srgbClr val="000099"/>
                </a:solidFill>
                <a:latin typeface="Comic Sans MS" charset="0"/>
              </a:rPr>
              <a:t>  </a:t>
            </a:r>
            <a:r>
              <a:rPr lang="fr-FR" sz="1600" b="1">
                <a:solidFill>
                  <a:srgbClr val="000099"/>
                </a:solidFill>
                <a:latin typeface="Comic Sans MS" charset="0"/>
              </a:rPr>
              <a:t>déficits immunitaires</a:t>
            </a:r>
          </a:p>
        </p:txBody>
      </p:sp>
      <p:sp>
        <p:nvSpPr>
          <p:cNvPr id="18533" name="Text Box 70">
            <a:extLst/>
          </p:cNvPr>
          <p:cNvSpPr txBox="1">
            <a:spLocks noChangeArrowheads="1"/>
          </p:cNvSpPr>
          <p:nvPr/>
        </p:nvSpPr>
        <p:spPr bwMode="auto">
          <a:xfrm>
            <a:off x="6275388" y="5799138"/>
            <a:ext cx="2540000" cy="782637"/>
          </a:xfrm>
          <a:prstGeom prst="rect">
            <a:avLst/>
          </a:prstGeom>
          <a:solidFill>
            <a:schemeClr val="bg1">
              <a:lumMod val="85000"/>
            </a:schemeClr>
          </a:solidFill>
          <a:ln>
            <a:noFill/>
          </a:ln>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70000"/>
              </a:lnSpc>
              <a:spcBef>
                <a:spcPct val="50000"/>
              </a:spcBef>
            </a:pPr>
            <a:r>
              <a:rPr lang="fr-FR" sz="1600" b="1">
                <a:solidFill>
                  <a:srgbClr val="FF0000"/>
                </a:solidFill>
                <a:latin typeface="Comic Sans MS" charset="0"/>
              </a:rPr>
              <a:t>Hemoglobinopathies</a:t>
            </a:r>
          </a:p>
          <a:p>
            <a:pPr eaLnBrk="1" hangingPunct="1">
              <a:lnSpc>
                <a:spcPct val="70000"/>
              </a:lnSpc>
              <a:spcBef>
                <a:spcPct val="50000"/>
              </a:spcBef>
            </a:pPr>
            <a:r>
              <a:rPr lang="fr-FR" sz="1400" b="1">
                <a:solidFill>
                  <a:srgbClr val="FF0000"/>
                </a:solidFill>
                <a:latin typeface="Symbol" charset="0"/>
              </a:rPr>
              <a:t>b</a:t>
            </a:r>
            <a:r>
              <a:rPr lang="fr-FR" sz="1400" b="1">
                <a:solidFill>
                  <a:srgbClr val="FF0000"/>
                </a:solidFill>
                <a:latin typeface="Comic Sans MS" charset="0"/>
              </a:rPr>
              <a:t> thalassemie,</a:t>
            </a:r>
          </a:p>
          <a:p>
            <a:pPr eaLnBrk="1" hangingPunct="1">
              <a:lnSpc>
                <a:spcPct val="70000"/>
              </a:lnSpc>
              <a:spcBef>
                <a:spcPct val="50000"/>
              </a:spcBef>
            </a:pPr>
            <a:r>
              <a:rPr lang="fr-FR" sz="1400" b="1">
                <a:solidFill>
                  <a:srgbClr val="FF0000"/>
                </a:solidFill>
                <a:latin typeface="Comic Sans MS" charset="0"/>
              </a:rPr>
              <a:t>drépanocytose</a:t>
            </a:r>
          </a:p>
        </p:txBody>
      </p:sp>
      <p:sp>
        <p:nvSpPr>
          <p:cNvPr id="58470" name="Line 74"/>
          <p:cNvSpPr>
            <a:spLocks noChangeShapeType="1"/>
          </p:cNvSpPr>
          <p:nvPr/>
        </p:nvSpPr>
        <p:spPr bwMode="auto">
          <a:xfrm>
            <a:off x="903288" y="3205163"/>
            <a:ext cx="268287"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71" name="ZoneTexte 74"/>
          <p:cNvSpPr txBox="1">
            <a:spLocks noChangeArrowheads="1"/>
          </p:cNvSpPr>
          <p:nvPr/>
        </p:nvSpPr>
        <p:spPr bwMode="auto">
          <a:xfrm>
            <a:off x="6637338" y="3657600"/>
            <a:ext cx="2120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400" b="1">
                <a:solidFill>
                  <a:srgbClr val="000099"/>
                </a:solidFill>
                <a:latin typeface="Comic Sans MS" charset="0"/>
              </a:rPr>
              <a:t> </a:t>
            </a:r>
          </a:p>
          <a:p>
            <a:pPr eaLnBrk="1" hangingPunct="1"/>
            <a:endParaRPr lang="fr-FR" sz="1400" b="1">
              <a:solidFill>
                <a:srgbClr val="000099"/>
              </a:solidFill>
              <a:latin typeface="Comic Sans MS" charset="0"/>
            </a:endParaRPr>
          </a:p>
          <a:p>
            <a:pPr eaLnBrk="1" hangingPunct="1"/>
            <a:r>
              <a:rPr lang="fr-FR" sz="1400" b="1">
                <a:solidFill>
                  <a:srgbClr val="000099"/>
                </a:solidFill>
                <a:latin typeface="Comic Sans MS" charset="0"/>
              </a:rPr>
              <a:t> </a:t>
            </a:r>
            <a:r>
              <a:rPr lang="fr-FR" sz="1600" b="1">
                <a:solidFill>
                  <a:srgbClr val="000099"/>
                </a:solidFill>
                <a:latin typeface="Comic Sans MS" charset="0"/>
              </a:rPr>
              <a:t>leucodystrophies</a:t>
            </a:r>
          </a:p>
          <a:p>
            <a:pPr eaLnBrk="1" hangingPunct="1"/>
            <a:r>
              <a:rPr lang="fr-FR" sz="1600" b="1">
                <a:solidFill>
                  <a:srgbClr val="000099"/>
                </a:solidFill>
                <a:latin typeface="Comic Sans MS" charset="0"/>
              </a:rPr>
              <a:t> ALD,MLD</a:t>
            </a:r>
          </a:p>
        </p:txBody>
      </p:sp>
      <p:sp>
        <p:nvSpPr>
          <p:cNvPr id="8299" name="Straight Connector 56337">
            <a:extLst/>
          </p:cNvPr>
          <p:cNvSpPr>
            <a:spLocks noChangeShapeType="1"/>
          </p:cNvSpPr>
          <p:nvPr/>
        </p:nvSpPr>
        <p:spPr bwMode="auto">
          <a:xfrm>
            <a:off x="0" y="692150"/>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latin typeface="Wingdings 3" charset="0"/>
            </a:endParaRPr>
          </a:p>
        </p:txBody>
      </p:sp>
      <p:sp>
        <p:nvSpPr>
          <p:cNvPr id="18541" name="Line 114"/>
          <p:cNvSpPr>
            <a:spLocks noChangeShapeType="1"/>
          </p:cNvSpPr>
          <p:nvPr/>
        </p:nvSpPr>
        <p:spPr bwMode="auto">
          <a:xfrm>
            <a:off x="755650" y="4646613"/>
            <a:ext cx="215900" cy="1550987"/>
          </a:xfrm>
          <a:prstGeom prst="line">
            <a:avLst/>
          </a:prstGeom>
          <a:noFill/>
          <a:ln w="38100">
            <a:solidFill>
              <a:srgbClr val="F92823"/>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8474" name="Oval 115"/>
          <p:cNvSpPr>
            <a:spLocks noChangeArrowheads="1"/>
          </p:cNvSpPr>
          <p:nvPr/>
        </p:nvSpPr>
        <p:spPr bwMode="auto">
          <a:xfrm>
            <a:off x="0" y="3784600"/>
            <a:ext cx="1692275" cy="769938"/>
          </a:xfrm>
          <a:prstGeom prst="ellipse">
            <a:avLst/>
          </a:prstGeom>
          <a:noFill/>
          <a:ln w="38100">
            <a:solidFill>
              <a:srgbClr val="F9282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solidFill>
                <a:schemeClr val="tx1"/>
              </a:solidFill>
              <a:latin typeface="Wingdings 3"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4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oneTexte 2"/>
          <p:cNvSpPr txBox="1">
            <a:spLocks noChangeArrowheads="1"/>
          </p:cNvSpPr>
          <p:nvPr/>
        </p:nvSpPr>
        <p:spPr bwMode="auto">
          <a:xfrm>
            <a:off x="395288" y="53975"/>
            <a:ext cx="8310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400" b="1">
                <a:solidFill>
                  <a:srgbClr val="000000"/>
                </a:solidFill>
                <a:latin typeface="Comic Sans MS" charset="0"/>
              </a:rPr>
              <a:t>Thérapie génique de la Beta thalassémie</a:t>
            </a:r>
          </a:p>
        </p:txBody>
      </p:sp>
      <p:sp>
        <p:nvSpPr>
          <p:cNvPr id="5" name="Straight Connector 56337">
            <a:extLst/>
          </p:cNvPr>
          <p:cNvSpPr>
            <a:spLocks noChangeShapeType="1"/>
          </p:cNvSpPr>
          <p:nvPr/>
        </p:nvSpPr>
        <p:spPr bwMode="auto">
          <a:xfrm>
            <a:off x="17463" y="62706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eaLnBrk="1" hangingPunct="1">
              <a:defRPr/>
            </a:pPr>
            <a:endParaRPr lang="en-GB">
              <a:latin typeface="Arial" charset="0"/>
              <a:ea typeface="MS PGothic" charset="-128"/>
              <a:cs typeface="+mn-cs"/>
            </a:endParaRPr>
          </a:p>
        </p:txBody>
      </p:sp>
      <p:sp>
        <p:nvSpPr>
          <p:cNvPr id="60420" name="ZoneTexte 2"/>
          <p:cNvSpPr txBox="1">
            <a:spLocks noChangeArrowheads="1"/>
          </p:cNvSpPr>
          <p:nvPr/>
        </p:nvSpPr>
        <p:spPr bwMode="auto">
          <a:xfrm>
            <a:off x="7067550" y="6172200"/>
            <a:ext cx="1844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200" i="1">
                <a:solidFill>
                  <a:srgbClr val="000000"/>
                </a:solidFill>
                <a:latin typeface="Comic Sans MS" charset="0"/>
              </a:rPr>
              <a:t>AA Thompson et al, </a:t>
            </a:r>
            <a:br>
              <a:rPr lang="fr-FR" sz="1200" i="1">
                <a:solidFill>
                  <a:srgbClr val="000000"/>
                </a:solidFill>
                <a:latin typeface="Comic Sans MS" charset="0"/>
              </a:rPr>
            </a:br>
            <a:r>
              <a:rPr lang="fr-FR" sz="1200" i="1">
                <a:solidFill>
                  <a:srgbClr val="000000"/>
                </a:solidFill>
                <a:latin typeface="Comic Sans MS" charset="0"/>
              </a:rPr>
              <a:t>N Engl J Med 2018</a:t>
            </a:r>
          </a:p>
        </p:txBody>
      </p:sp>
      <p:pic>
        <p:nvPicPr>
          <p:cNvPr id="60421" name="Image 1"/>
          <p:cNvPicPr>
            <a:picLocks noChangeAspect="1"/>
          </p:cNvPicPr>
          <p:nvPr/>
        </p:nvPicPr>
        <p:blipFill>
          <a:blip r:embed="rId2">
            <a:extLst>
              <a:ext uri="{28A0092B-C50C-407E-A947-70E740481C1C}">
                <a14:useLocalDpi xmlns:a14="http://schemas.microsoft.com/office/drawing/2010/main" val="0"/>
              </a:ext>
            </a:extLst>
          </a:blip>
          <a:srcRect l="5421" t="10452" r="4552" b="1331"/>
          <a:stretch>
            <a:fillRect/>
          </a:stretch>
        </p:blipFill>
        <p:spPr bwMode="auto">
          <a:xfrm>
            <a:off x="679450" y="1274763"/>
            <a:ext cx="823277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ZoneTexte 2"/>
          <p:cNvSpPr txBox="1">
            <a:spLocks noChangeArrowheads="1"/>
          </p:cNvSpPr>
          <p:nvPr/>
        </p:nvSpPr>
        <p:spPr bwMode="auto">
          <a:xfrm>
            <a:off x="1725613" y="771525"/>
            <a:ext cx="5457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800">
                <a:solidFill>
                  <a:srgbClr val="000090"/>
                </a:solidFill>
                <a:latin typeface="Comic Sans MS" charset="0"/>
              </a:rPr>
              <a:t>22 patients: 15/22 transfusion independent</a:t>
            </a:r>
          </a:p>
        </p:txBody>
      </p:sp>
      <p:sp>
        <p:nvSpPr>
          <p:cNvPr id="60423" name="ZoneTexte 2"/>
          <p:cNvSpPr txBox="1">
            <a:spLocks noChangeArrowheads="1"/>
          </p:cNvSpPr>
          <p:nvPr/>
        </p:nvSpPr>
        <p:spPr bwMode="auto">
          <a:xfrm>
            <a:off x="487363" y="2082800"/>
            <a:ext cx="955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600" i="1">
                <a:solidFill>
                  <a:srgbClr val="000090"/>
                </a:solidFill>
                <a:latin typeface="Comic Sans MS" charset="0"/>
              </a:rPr>
              <a:t>non</a:t>
            </a:r>
            <a:br>
              <a:rPr lang="fr-FR" sz="1600" i="1">
                <a:solidFill>
                  <a:srgbClr val="000090"/>
                </a:solidFill>
                <a:latin typeface="Comic Sans MS" charset="0"/>
              </a:rPr>
            </a:br>
            <a:r>
              <a:rPr lang="fr-FR" sz="1600" i="1">
                <a:solidFill>
                  <a:srgbClr val="000090"/>
                </a:solidFill>
                <a:latin typeface="Symbol" charset="0"/>
              </a:rPr>
              <a:t>b</a:t>
            </a:r>
            <a:r>
              <a:rPr lang="fr-FR" sz="1600" i="1" baseline="30000">
                <a:solidFill>
                  <a:srgbClr val="000090"/>
                </a:solidFill>
                <a:latin typeface="Comic Sans MS" charset="0"/>
              </a:rPr>
              <a:t>0</a:t>
            </a:r>
            <a:r>
              <a:rPr lang="fr-FR" sz="1600" i="1">
                <a:solidFill>
                  <a:srgbClr val="000090"/>
                </a:solidFill>
                <a:latin typeface="Comic Sans MS" charset="0"/>
              </a:rPr>
              <a:t>/</a:t>
            </a:r>
            <a:r>
              <a:rPr lang="fr-FR" sz="1600" i="1">
                <a:solidFill>
                  <a:srgbClr val="000090"/>
                </a:solidFill>
                <a:latin typeface="Symbol" charset="0"/>
              </a:rPr>
              <a:t>b</a:t>
            </a:r>
            <a:r>
              <a:rPr lang="fr-FR" sz="1600" i="1" baseline="30000">
                <a:solidFill>
                  <a:srgbClr val="000090"/>
                </a:solidFill>
                <a:latin typeface="Comic Sans MS" charset="0"/>
              </a:rPr>
              <a:t>0</a:t>
            </a:r>
          </a:p>
        </p:txBody>
      </p:sp>
      <p:sp>
        <p:nvSpPr>
          <p:cNvPr id="60424" name="ZoneTexte 2"/>
          <p:cNvSpPr txBox="1">
            <a:spLocks noChangeArrowheads="1"/>
          </p:cNvSpPr>
          <p:nvPr/>
        </p:nvSpPr>
        <p:spPr bwMode="auto">
          <a:xfrm>
            <a:off x="446088" y="4751388"/>
            <a:ext cx="955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600" i="1">
                <a:solidFill>
                  <a:srgbClr val="000090"/>
                </a:solidFill>
                <a:latin typeface="Symbol" charset="0"/>
              </a:rPr>
              <a:t>b</a:t>
            </a:r>
            <a:r>
              <a:rPr lang="fr-FR" sz="1600" i="1" baseline="30000">
                <a:solidFill>
                  <a:srgbClr val="000090"/>
                </a:solidFill>
                <a:latin typeface="Comic Sans MS" charset="0"/>
              </a:rPr>
              <a:t>0</a:t>
            </a:r>
            <a:r>
              <a:rPr lang="fr-FR" sz="1600" i="1">
                <a:solidFill>
                  <a:srgbClr val="000090"/>
                </a:solidFill>
                <a:latin typeface="Comic Sans MS" charset="0"/>
              </a:rPr>
              <a:t>/</a:t>
            </a:r>
            <a:r>
              <a:rPr lang="fr-FR" sz="1600" i="1">
                <a:solidFill>
                  <a:srgbClr val="000090"/>
                </a:solidFill>
                <a:latin typeface="Symbol" charset="0"/>
              </a:rPr>
              <a:t>b</a:t>
            </a:r>
            <a:r>
              <a:rPr lang="fr-FR" sz="1600" i="1" baseline="30000">
                <a:solidFill>
                  <a:srgbClr val="000090"/>
                </a:solidFill>
                <a:latin typeface="Comic Sans MS" charset="0"/>
              </a:rPr>
              <a:t>0</a:t>
            </a:r>
          </a:p>
        </p:txBody>
      </p:sp>
      <p:cxnSp>
        <p:nvCxnSpPr>
          <p:cNvPr id="14" name="Connecteur droit 13">
            <a:extLst/>
          </p:cNvPr>
          <p:cNvCxnSpPr/>
          <p:nvPr/>
        </p:nvCxnSpPr>
        <p:spPr>
          <a:xfrm>
            <a:off x="454025" y="4481513"/>
            <a:ext cx="1122363" cy="0"/>
          </a:xfrm>
          <a:prstGeom prst="line">
            <a:avLst/>
          </a:prstGeom>
          <a:ln w="19050" cmpd="sng">
            <a:solidFill>
              <a:srgbClr val="000090"/>
            </a:solidFill>
          </a:ln>
          <a:effectLst/>
        </p:spPr>
        <p:style>
          <a:lnRef idx="2">
            <a:schemeClr val="accent1"/>
          </a:lnRef>
          <a:fillRef idx="0">
            <a:schemeClr val="accent1"/>
          </a:fillRef>
          <a:effectRef idx="1">
            <a:schemeClr val="accent1"/>
          </a:effectRef>
          <a:fontRef idx="minor">
            <a:schemeClr val="tx1"/>
          </a:fontRef>
        </p:style>
      </p:cxnSp>
      <p:grpSp>
        <p:nvGrpSpPr>
          <p:cNvPr id="60426" name="Grouper 22"/>
          <p:cNvGrpSpPr>
            <a:grpSpLocks/>
          </p:cNvGrpSpPr>
          <p:nvPr/>
        </p:nvGrpSpPr>
        <p:grpSpPr bwMode="auto">
          <a:xfrm>
            <a:off x="1160463" y="6029325"/>
            <a:ext cx="1833562" cy="644525"/>
            <a:chOff x="1160271" y="6028925"/>
            <a:chExt cx="1834485" cy="645335"/>
          </a:xfrm>
        </p:grpSpPr>
        <p:sp>
          <p:nvSpPr>
            <p:cNvPr id="60427" name="ZoneTexte 2"/>
            <p:cNvSpPr txBox="1">
              <a:spLocks noChangeArrowheads="1"/>
            </p:cNvSpPr>
            <p:nvPr/>
          </p:nvSpPr>
          <p:spPr bwMode="auto">
            <a:xfrm>
              <a:off x="1693859" y="6099022"/>
              <a:ext cx="1300897" cy="52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400" i="1">
                  <a:latin typeface="Comic Sans MS" charset="0"/>
                </a:rPr>
                <a:t>transfusion</a:t>
              </a:r>
              <a:br>
                <a:rPr lang="fr-FR" sz="1400" i="1">
                  <a:latin typeface="Comic Sans MS" charset="0"/>
                </a:rPr>
              </a:br>
              <a:r>
                <a:rPr lang="fr-FR" sz="1400" i="1">
                  <a:latin typeface="Comic Sans MS" charset="0"/>
                </a:rPr>
                <a:t>independent</a:t>
              </a:r>
              <a:endParaRPr lang="fr-FR" sz="1400" i="1" baseline="30000">
                <a:latin typeface="Comic Sans MS" charset="0"/>
              </a:endParaRPr>
            </a:p>
          </p:txBody>
        </p:sp>
        <p:pic>
          <p:nvPicPr>
            <p:cNvPr id="60428" name="Image 20"/>
            <p:cNvPicPr>
              <a:picLocks noChangeAspect="1"/>
            </p:cNvPicPr>
            <p:nvPr/>
          </p:nvPicPr>
          <p:blipFill>
            <a:blip r:embed="rId2">
              <a:extLst>
                <a:ext uri="{28A0092B-C50C-407E-A947-70E740481C1C}">
                  <a14:useLocalDpi xmlns:a14="http://schemas.microsoft.com/office/drawing/2010/main" val="0"/>
                </a:ext>
              </a:extLst>
            </a:blip>
            <a:srcRect l="30392" t="19344" r="61462" b="77609"/>
            <a:stretch>
              <a:fillRect/>
            </a:stretch>
          </p:blipFill>
          <p:spPr bwMode="auto">
            <a:xfrm>
              <a:off x="1274928" y="6391992"/>
              <a:ext cx="450291" cy="22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Image 21"/>
            <p:cNvPicPr>
              <a:picLocks noChangeAspect="1"/>
            </p:cNvPicPr>
            <p:nvPr/>
          </p:nvPicPr>
          <p:blipFill>
            <a:blip r:embed="rId2">
              <a:extLst>
                <a:ext uri="{28A0092B-C50C-407E-A947-70E740481C1C}">
                  <a14:useLocalDpi xmlns:a14="http://schemas.microsoft.com/office/drawing/2010/main" val="0"/>
                </a:ext>
              </a:extLst>
            </a:blip>
            <a:srcRect l="22601" t="59633" r="70760" b="36832"/>
            <a:stretch>
              <a:fillRect/>
            </a:stretch>
          </p:blipFill>
          <p:spPr bwMode="auto">
            <a:xfrm>
              <a:off x="1274928" y="6108625"/>
              <a:ext cx="450291" cy="2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p:cNvPr>
            <p:cNvSpPr/>
            <p:nvPr/>
          </p:nvSpPr>
          <p:spPr>
            <a:xfrm>
              <a:off x="1160271" y="6028925"/>
              <a:ext cx="1834485" cy="64533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Screen Shot 2013-05-24 at 11.56.48 AM.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4488" y="779463"/>
            <a:ext cx="8054975"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10"/>
          <p:cNvSpPr>
            <a:spLocks/>
          </p:cNvSpPr>
          <p:nvPr/>
        </p:nvSpPr>
        <p:spPr bwMode="auto">
          <a:xfrm>
            <a:off x="0" y="239713"/>
            <a:ext cx="9144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pPr>
            <a:r>
              <a:rPr lang="fr-FR" b="1">
                <a:solidFill>
                  <a:schemeClr val="tx1"/>
                </a:solidFill>
                <a:latin typeface="Comic Sans MS" charset="0"/>
                <a:sym typeface="Calibri Bold" charset="0"/>
              </a:rPr>
              <a:t>Thérapie génique de l’amaurose de Leber</a:t>
            </a:r>
          </a:p>
        </p:txBody>
      </p:sp>
      <p:pic>
        <p:nvPicPr>
          <p:cNvPr id="4" name="Picture 3" descr="Screen Shot 2013-03-06 at 12.19.46 PM.png">
            <a:extLst/>
          </p:cNvPr>
          <p:cNvPicPr>
            <a:picLocks noChangeAspect="1"/>
          </p:cNvPicPr>
          <p:nvPr/>
        </p:nvPicPr>
        <p:blipFill rotWithShape="1">
          <a:blip r:embed="rId3" cstate="print">
            <a:duotone>
              <a:schemeClr val="accent3">
                <a:shade val="45000"/>
                <a:satMod val="135000"/>
              </a:schemeClr>
              <a:prstClr val="white"/>
            </a:duotone>
            <a:extLst/>
          </a:blip>
          <a:srcRect/>
          <a:stretch/>
        </p:blipFill>
        <p:spPr>
          <a:xfrm>
            <a:off x="6230790" y="3000279"/>
            <a:ext cx="2649045" cy="1626657"/>
          </a:xfrm>
          <a:prstGeom prst="rect">
            <a:avLst/>
          </a:prstGeom>
        </p:spPr>
      </p:pic>
      <p:sp>
        <p:nvSpPr>
          <p:cNvPr id="61445" name="TextBox 4"/>
          <p:cNvSpPr txBox="1">
            <a:spLocks noChangeArrowheads="1"/>
          </p:cNvSpPr>
          <p:nvPr/>
        </p:nvSpPr>
        <p:spPr bwMode="auto">
          <a:xfrm>
            <a:off x="8093075" y="3981450"/>
            <a:ext cx="20335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en-US" sz="2200">
                <a:latin typeface="Comic Sans MS" charset="0"/>
              </a:rPr>
              <a:t>AAV</a:t>
            </a:r>
            <a:r>
              <a:rPr lang="en-US" sz="2200" i="1">
                <a:latin typeface="Comic Sans MS" charset="0"/>
              </a:rPr>
              <a:t>-</a:t>
            </a:r>
          </a:p>
          <a:p>
            <a:pPr eaLnBrk="1" hangingPunct="1"/>
            <a:r>
              <a:rPr lang="en-US" sz="2200" i="1">
                <a:latin typeface="Comic Sans MS" charset="0"/>
              </a:rPr>
              <a:t>RPE65</a:t>
            </a:r>
          </a:p>
        </p:txBody>
      </p:sp>
      <p:pic>
        <p:nvPicPr>
          <p:cNvPr id="7" name="Picture 6" descr="Screen Shot 2013-03-06 at 12.19.46 PM.png">
            <a:extLst/>
          </p:cNvPr>
          <p:cNvPicPr>
            <a:picLocks noChangeAspect="1"/>
          </p:cNvPicPr>
          <p:nvPr/>
        </p:nvPicPr>
        <p:blipFill rotWithShape="1">
          <a:blip r:embed="rId4" cstate="print">
            <a:duotone>
              <a:schemeClr val="accent3">
                <a:shade val="45000"/>
                <a:satMod val="135000"/>
              </a:schemeClr>
              <a:prstClr val="white"/>
            </a:duotone>
            <a:extLst/>
          </a:blip>
          <a:srcRect/>
          <a:stretch/>
        </p:blipFill>
        <p:spPr>
          <a:xfrm>
            <a:off x="343740" y="1339716"/>
            <a:ext cx="518083" cy="318131"/>
          </a:xfrm>
          <a:prstGeom prst="rect">
            <a:avLst/>
          </a:prstGeom>
        </p:spPr>
      </p:pic>
      <p:sp>
        <p:nvSpPr>
          <p:cNvPr id="61447" name="Straight Connector 56337"/>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61448" name="Text Box 9"/>
          <p:cNvSpPr txBox="1">
            <a:spLocks noChangeArrowheads="1"/>
          </p:cNvSpPr>
          <p:nvPr/>
        </p:nvSpPr>
        <p:spPr bwMode="auto">
          <a:xfrm>
            <a:off x="7242175" y="6237288"/>
            <a:ext cx="1554163" cy="4000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000" i="1">
                <a:latin typeface="Comic Sans MS" charset="0"/>
              </a:rPr>
              <a:t>J.A. Sahel</a:t>
            </a:r>
          </a:p>
        </p:txBody>
      </p:sp>
      <p:sp>
        <p:nvSpPr>
          <p:cNvPr id="9" name="ZoneTexte 8"/>
          <p:cNvSpPr txBox="1">
            <a:spLocks noChangeArrowheads="1"/>
          </p:cNvSpPr>
          <p:nvPr/>
        </p:nvSpPr>
        <p:spPr bwMode="auto">
          <a:xfrm>
            <a:off x="3144838" y="4224338"/>
            <a:ext cx="3649662" cy="1201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400" b="1">
                <a:solidFill>
                  <a:srgbClr val="000099"/>
                </a:solidFill>
                <a:latin typeface="Comic Sans MS" charset="0"/>
              </a:rPr>
              <a:t>Essais en cours:</a:t>
            </a:r>
          </a:p>
          <a:p>
            <a:pPr eaLnBrk="1" hangingPunct="1"/>
            <a:r>
              <a:rPr lang="fr-FR" sz="2400" b="1">
                <a:solidFill>
                  <a:srgbClr val="000099"/>
                </a:solidFill>
                <a:latin typeface="Comic Sans MS" charset="0"/>
              </a:rPr>
              <a:t>Stagardt disease</a:t>
            </a:r>
          </a:p>
          <a:p>
            <a:pPr eaLnBrk="1" hangingPunct="1"/>
            <a:r>
              <a:rPr lang="fr-FR" sz="2400" b="1">
                <a:solidFill>
                  <a:srgbClr val="000099"/>
                </a:solidFill>
                <a:latin typeface="Comic Sans MS" charset="0"/>
              </a:rPr>
              <a:t>Usher syndrome,..</a:t>
            </a:r>
          </a:p>
        </p:txBody>
      </p:sp>
      <p:pic>
        <p:nvPicPr>
          <p:cNvPr id="61450" name="Picture 28" descr="Screen Shot 2013-03-06 at 12.19.46 PM.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43613" y="1265238"/>
            <a:ext cx="282733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age 1"/>
          <p:cNvPicPr>
            <a:picLocks noChangeAspect="1"/>
          </p:cNvPicPr>
          <p:nvPr/>
        </p:nvPicPr>
        <p:blipFill>
          <a:blip r:embed="rId2">
            <a:extLst>
              <a:ext uri="{28A0092B-C50C-407E-A947-70E740481C1C}">
                <a14:useLocalDpi xmlns:a14="http://schemas.microsoft.com/office/drawing/2010/main" val="0"/>
              </a:ext>
            </a:extLst>
          </a:blip>
          <a:srcRect r="9816"/>
          <a:stretch>
            <a:fillRect/>
          </a:stretch>
        </p:blipFill>
        <p:spPr bwMode="auto">
          <a:xfrm>
            <a:off x="1114425" y="34925"/>
            <a:ext cx="644207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Image 2"/>
          <p:cNvPicPr>
            <a:picLocks noChangeAspect="1"/>
          </p:cNvPicPr>
          <p:nvPr/>
        </p:nvPicPr>
        <p:blipFill>
          <a:blip r:embed="rId3">
            <a:extLst>
              <a:ext uri="{28A0092B-C50C-407E-A947-70E740481C1C}">
                <a14:useLocalDpi xmlns:a14="http://schemas.microsoft.com/office/drawing/2010/main" val="0"/>
              </a:ext>
            </a:extLst>
          </a:blip>
          <a:srcRect l="2684" t="3905" r="2023"/>
          <a:stretch>
            <a:fillRect/>
          </a:stretch>
        </p:blipFill>
        <p:spPr bwMode="auto">
          <a:xfrm>
            <a:off x="433388" y="1998663"/>
            <a:ext cx="39020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ZoneTexte 3"/>
          <p:cNvSpPr txBox="1">
            <a:spLocks noChangeArrowheads="1"/>
          </p:cNvSpPr>
          <p:nvPr/>
        </p:nvSpPr>
        <p:spPr bwMode="auto">
          <a:xfrm>
            <a:off x="4152900" y="1222375"/>
            <a:ext cx="42068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en-US" sz="1400">
                <a:latin typeface="Comic Sans MS" charset="0"/>
              </a:rPr>
              <a:t>S. Russel et al, The Lancet 2017</a:t>
            </a:r>
          </a:p>
        </p:txBody>
      </p:sp>
      <p:sp>
        <p:nvSpPr>
          <p:cNvPr id="62469" name="ZoneTexte 12"/>
          <p:cNvSpPr txBox="1">
            <a:spLocks noChangeArrowheads="1"/>
          </p:cNvSpPr>
          <p:nvPr/>
        </p:nvSpPr>
        <p:spPr bwMode="auto">
          <a:xfrm>
            <a:off x="433388" y="5141913"/>
            <a:ext cx="195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en-US" sz="1200" i="1">
                <a:latin typeface="Comic Sans MS" charset="0"/>
              </a:rPr>
              <a:t>R.S. Apte, Cell 2018</a:t>
            </a:r>
          </a:p>
        </p:txBody>
      </p:sp>
      <p:grpSp>
        <p:nvGrpSpPr>
          <p:cNvPr id="62470" name="Grouper 5"/>
          <p:cNvGrpSpPr>
            <a:grpSpLocks/>
          </p:cNvGrpSpPr>
          <p:nvPr/>
        </p:nvGrpSpPr>
        <p:grpSpPr bwMode="auto">
          <a:xfrm>
            <a:off x="4706938" y="2044700"/>
            <a:ext cx="4038600" cy="3201988"/>
            <a:chOff x="4707320" y="2045137"/>
            <a:chExt cx="4038600" cy="3201277"/>
          </a:xfrm>
        </p:grpSpPr>
        <p:pic>
          <p:nvPicPr>
            <p:cNvPr id="62473"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7320" y="2071414"/>
              <a:ext cx="40386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Image 14"/>
            <p:cNvPicPr>
              <a:picLocks noChangeAspect="1"/>
            </p:cNvPicPr>
            <p:nvPr/>
          </p:nvPicPr>
          <p:blipFill>
            <a:blip r:embed="rId4">
              <a:extLst>
                <a:ext uri="{28A0092B-C50C-407E-A947-70E740481C1C}">
                  <a14:useLocalDpi xmlns:a14="http://schemas.microsoft.com/office/drawing/2010/main" val="0"/>
                </a:ext>
              </a:extLst>
            </a:blip>
            <a:srcRect r="92506" b="88937"/>
            <a:stretch>
              <a:fillRect/>
            </a:stretch>
          </p:blipFill>
          <p:spPr bwMode="auto">
            <a:xfrm>
              <a:off x="4992414" y="2045137"/>
              <a:ext cx="239640" cy="27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71" name="ZoneTexte 16"/>
          <p:cNvSpPr txBox="1">
            <a:spLocks noChangeArrowheads="1"/>
          </p:cNvSpPr>
          <p:nvPr/>
        </p:nvSpPr>
        <p:spPr bwMode="auto">
          <a:xfrm>
            <a:off x="5564188" y="5340350"/>
            <a:ext cx="3092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en-US" sz="1400">
                <a:latin typeface="Comic Sans MS" charset="0"/>
              </a:rPr>
              <a:t>Multiluminance mobility testing</a:t>
            </a:r>
          </a:p>
        </p:txBody>
      </p:sp>
      <p:sp>
        <p:nvSpPr>
          <p:cNvPr id="62472" name="ZoneTexte 1"/>
          <p:cNvSpPr txBox="1">
            <a:spLocks noChangeArrowheads="1"/>
          </p:cNvSpPr>
          <p:nvPr/>
        </p:nvSpPr>
        <p:spPr bwMode="auto">
          <a:xfrm>
            <a:off x="2144713" y="6165850"/>
            <a:ext cx="5632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800" b="1">
                <a:latin typeface="Comic Sans MS" charset="0"/>
              </a:rPr>
              <a:t>Produit commercialisé aux Etats unis (Luxturna)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oneTexte 2"/>
          <p:cNvSpPr txBox="1">
            <a:spLocks noChangeArrowheads="1"/>
          </p:cNvSpPr>
          <p:nvPr/>
        </p:nvSpPr>
        <p:spPr bwMode="auto">
          <a:xfrm>
            <a:off x="217488" y="93663"/>
            <a:ext cx="8709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400" b="1">
                <a:solidFill>
                  <a:srgbClr val="000000"/>
                </a:solidFill>
                <a:latin typeface="Comic Sans MS" charset="0"/>
              </a:rPr>
              <a:t>Thérapie génique de l’hémophilie B</a:t>
            </a:r>
          </a:p>
        </p:txBody>
      </p:sp>
      <p:sp>
        <p:nvSpPr>
          <p:cNvPr id="5" name="Straight Connector 56337">
            <a:extLst/>
          </p:cNvPr>
          <p:cNvSpPr>
            <a:spLocks noChangeShapeType="1"/>
          </p:cNvSpPr>
          <p:nvPr/>
        </p:nvSpPr>
        <p:spPr bwMode="auto">
          <a:xfrm>
            <a:off x="0" y="5953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eaLnBrk="1" hangingPunct="1">
              <a:defRPr/>
            </a:pPr>
            <a:endParaRPr lang="en-GB">
              <a:latin typeface="Arial" charset="0"/>
              <a:ea typeface="MS PGothic" charset="-128"/>
              <a:cs typeface="+mn-cs"/>
            </a:endParaRPr>
          </a:p>
        </p:txBody>
      </p:sp>
      <p:sp>
        <p:nvSpPr>
          <p:cNvPr id="63492" name="ZoneTexte 2"/>
          <p:cNvSpPr txBox="1">
            <a:spLocks noChangeArrowheads="1"/>
          </p:cNvSpPr>
          <p:nvPr/>
        </p:nvSpPr>
        <p:spPr bwMode="auto">
          <a:xfrm>
            <a:off x="5992813" y="6534150"/>
            <a:ext cx="3084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200" i="1">
                <a:solidFill>
                  <a:srgbClr val="000000"/>
                </a:solidFill>
                <a:latin typeface="Comic Sans MS" charset="0"/>
              </a:rPr>
              <a:t>LA George et al, N Engl J Med 2017</a:t>
            </a:r>
          </a:p>
        </p:txBody>
      </p:sp>
      <p:sp>
        <p:nvSpPr>
          <p:cNvPr id="63493" name="ZoneTexte 2"/>
          <p:cNvSpPr txBox="1">
            <a:spLocks noChangeArrowheads="1"/>
          </p:cNvSpPr>
          <p:nvPr/>
        </p:nvSpPr>
        <p:spPr bwMode="auto">
          <a:xfrm>
            <a:off x="838200" y="4957763"/>
            <a:ext cx="7251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800" b="1">
                <a:solidFill>
                  <a:srgbClr val="000090"/>
                </a:solidFill>
                <a:latin typeface="Comic Sans MS" charset="0"/>
              </a:rPr>
              <a:t>Une injection intraveineuse d’un vecteur AAV qui porte le gène d’un variant hyperactif du facteur IX de la coagulation*</a:t>
            </a:r>
          </a:p>
        </p:txBody>
      </p:sp>
      <p:pic>
        <p:nvPicPr>
          <p:cNvPr id="63494" name="Image 1"/>
          <p:cNvPicPr>
            <a:picLocks noChangeAspect="1"/>
          </p:cNvPicPr>
          <p:nvPr/>
        </p:nvPicPr>
        <p:blipFill>
          <a:blip r:embed="rId2">
            <a:extLst>
              <a:ext uri="{28A0092B-C50C-407E-A947-70E740481C1C}">
                <a14:useLocalDpi xmlns:a14="http://schemas.microsoft.com/office/drawing/2010/main" val="0"/>
              </a:ext>
            </a:extLst>
          </a:blip>
          <a:srcRect l="3600" t="6911" r="4576"/>
          <a:stretch>
            <a:fillRect/>
          </a:stretch>
        </p:blipFill>
        <p:spPr bwMode="auto">
          <a:xfrm>
            <a:off x="327025" y="1208088"/>
            <a:ext cx="8397875" cy="3341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495" name="ZoneTexte 1"/>
          <p:cNvSpPr txBox="1">
            <a:spLocks noChangeArrowheads="1"/>
          </p:cNvSpPr>
          <p:nvPr/>
        </p:nvSpPr>
        <p:spPr bwMode="auto">
          <a:xfrm>
            <a:off x="785813" y="6096000"/>
            <a:ext cx="2767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i="1">
                <a:solidFill>
                  <a:srgbClr val="000099"/>
                </a:solidFill>
                <a:latin typeface="Comic Sans MS" charset="0"/>
              </a:rPr>
              <a:t>*déficient dans l’hémophilie B</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oneTexte 2"/>
          <p:cNvSpPr txBox="1">
            <a:spLocks noChangeArrowheads="1"/>
          </p:cNvSpPr>
          <p:nvPr/>
        </p:nvSpPr>
        <p:spPr bwMode="auto">
          <a:xfrm>
            <a:off x="217488" y="93663"/>
            <a:ext cx="8709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400" b="1">
                <a:solidFill>
                  <a:srgbClr val="000000"/>
                </a:solidFill>
                <a:latin typeface="Comic Sans MS" charset="0"/>
              </a:rPr>
              <a:t>Thérapie génique de l’amyotrophie spinale</a:t>
            </a:r>
          </a:p>
        </p:txBody>
      </p:sp>
      <p:sp>
        <p:nvSpPr>
          <p:cNvPr id="5" name="Straight Connector 56337">
            <a:extLst/>
          </p:cNvPr>
          <p:cNvSpPr>
            <a:spLocks noChangeShapeType="1"/>
          </p:cNvSpPr>
          <p:nvPr/>
        </p:nvSpPr>
        <p:spPr bwMode="auto">
          <a:xfrm>
            <a:off x="0" y="5953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eaLnBrk="1" hangingPunct="1">
              <a:defRPr/>
            </a:pPr>
            <a:endParaRPr lang="en-GB">
              <a:latin typeface="Arial" charset="0"/>
              <a:ea typeface="MS PGothic" charset="-128"/>
              <a:cs typeface="+mn-cs"/>
            </a:endParaRPr>
          </a:p>
        </p:txBody>
      </p:sp>
      <p:sp>
        <p:nvSpPr>
          <p:cNvPr id="64516" name="ZoneTexte 2"/>
          <p:cNvSpPr txBox="1">
            <a:spLocks noChangeArrowheads="1"/>
          </p:cNvSpPr>
          <p:nvPr/>
        </p:nvSpPr>
        <p:spPr bwMode="auto">
          <a:xfrm>
            <a:off x="4948238" y="6564313"/>
            <a:ext cx="464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200" i="1">
                <a:solidFill>
                  <a:srgbClr val="000000"/>
                </a:solidFill>
                <a:latin typeface="Comic Sans MS" charset="0"/>
              </a:rPr>
              <a:t>Adapté from JR Mendell et al, N Engl J Med 2017</a:t>
            </a:r>
          </a:p>
        </p:txBody>
      </p:sp>
      <p:pic>
        <p:nvPicPr>
          <p:cNvPr id="58373" name="Image 2"/>
          <p:cNvPicPr>
            <a:picLocks noChangeAspect="1"/>
          </p:cNvPicPr>
          <p:nvPr/>
        </p:nvPicPr>
        <p:blipFill>
          <a:blip r:embed="rId2" cstate="email">
            <a:extLst>
              <a:ext uri="{28A0092B-C50C-407E-A947-70E740481C1C}">
                <a14:useLocalDpi xmlns:a14="http://schemas.microsoft.com/office/drawing/2010/main" val="0"/>
              </a:ext>
            </a:extLst>
          </a:blip>
          <a:srcRect l="2142" t="2130" r="803"/>
          <a:stretch>
            <a:fillRect/>
          </a:stretch>
        </p:blipFill>
        <p:spPr bwMode="auto">
          <a:xfrm>
            <a:off x="901700" y="1268413"/>
            <a:ext cx="7142163"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ZoneTexte 2"/>
          <p:cNvSpPr txBox="1">
            <a:spLocks noChangeArrowheads="1"/>
          </p:cNvSpPr>
          <p:nvPr/>
        </p:nvSpPr>
        <p:spPr bwMode="auto">
          <a:xfrm>
            <a:off x="515938" y="798513"/>
            <a:ext cx="7913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1800" b="1">
                <a:solidFill>
                  <a:srgbClr val="000090"/>
                </a:solidFill>
                <a:latin typeface="Comic Sans MS" charset="0"/>
              </a:rPr>
              <a:t>Survie en respiration spontanée</a:t>
            </a:r>
          </a:p>
        </p:txBody>
      </p:sp>
      <p:sp>
        <p:nvSpPr>
          <p:cNvPr id="2" name="Rectangle 1">
            <a:extLst/>
          </p:cNvPr>
          <p:cNvSpPr/>
          <p:nvPr/>
        </p:nvSpPr>
        <p:spPr>
          <a:xfrm>
            <a:off x="1023938" y="5673725"/>
            <a:ext cx="4935537" cy="5635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4520" name="ZoneTexte 1"/>
          <p:cNvSpPr txBox="1">
            <a:spLocks noChangeArrowheads="1"/>
          </p:cNvSpPr>
          <p:nvPr/>
        </p:nvSpPr>
        <p:spPr bwMode="auto">
          <a:xfrm>
            <a:off x="6089650" y="5616575"/>
            <a:ext cx="3095625"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i="1">
                <a:latin typeface="Comic Sans MS" charset="0"/>
              </a:rPr>
              <a:t>In vivo </a:t>
            </a:r>
            <a:r>
              <a:rPr lang="fr-FR" sz="1400" b="1">
                <a:latin typeface="Comic Sans MS" charset="0"/>
              </a:rPr>
              <a:t>delivery</a:t>
            </a:r>
          </a:p>
          <a:p>
            <a:r>
              <a:rPr lang="fr-FR" sz="1400" b="1">
                <a:latin typeface="Comic Sans MS" charset="0"/>
              </a:rPr>
              <a:t>AAV9 vector capable de franchir</a:t>
            </a:r>
          </a:p>
          <a:p>
            <a:r>
              <a:rPr lang="fr-FR" sz="1400" b="1">
                <a:latin typeface="Comic Sans MS" charset="0"/>
              </a:rPr>
              <a:t>la barrière hématoméningée!!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406400" y="223838"/>
            <a:ext cx="8342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400" b="1">
                <a:latin typeface="Comic Sans MS" charset="0"/>
              </a:rPr>
              <a:t>La thérapie génique aujourd’hui</a:t>
            </a:r>
          </a:p>
        </p:txBody>
      </p:sp>
      <p:sp>
        <p:nvSpPr>
          <p:cNvPr id="38915" name="ZoneTexte 6"/>
          <p:cNvSpPr txBox="1">
            <a:spLocks noChangeArrowheads="1"/>
          </p:cNvSpPr>
          <p:nvPr/>
        </p:nvSpPr>
        <p:spPr bwMode="auto">
          <a:xfrm>
            <a:off x="2552700" y="6097588"/>
            <a:ext cx="3832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000" b="1">
                <a:solidFill>
                  <a:srgbClr val="000090"/>
                </a:solidFill>
                <a:latin typeface="Comic Sans MS" charset="0"/>
              </a:rPr>
              <a:t>Une forme de « bricolage ! »</a:t>
            </a:r>
          </a:p>
        </p:txBody>
      </p:sp>
      <p:sp>
        <p:nvSpPr>
          <p:cNvPr id="69636" name="Straight Connector 56337">
            <a:extLst/>
          </p:cNvPr>
          <p:cNvSpPr>
            <a:spLocks noChangeShapeType="1"/>
          </p:cNvSpPr>
          <p:nvPr/>
        </p:nvSpPr>
        <p:spPr bwMode="auto">
          <a:xfrm>
            <a:off x="-15875" y="98742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latin typeface="Wingdings 3" charset="0"/>
            </a:endParaRPr>
          </a:p>
        </p:txBody>
      </p:sp>
      <p:grpSp>
        <p:nvGrpSpPr>
          <p:cNvPr id="65541" name="Grouper 3"/>
          <p:cNvGrpSpPr>
            <a:grpSpLocks/>
          </p:cNvGrpSpPr>
          <p:nvPr/>
        </p:nvGrpSpPr>
        <p:grpSpPr bwMode="auto">
          <a:xfrm>
            <a:off x="2411413" y="1112838"/>
            <a:ext cx="3887787" cy="4899025"/>
            <a:chOff x="2411413" y="1277489"/>
            <a:chExt cx="3887787" cy="4898302"/>
          </a:xfrm>
        </p:grpSpPr>
        <p:pic>
          <p:nvPicPr>
            <p:cNvPr id="65543" name="Image 3"/>
            <p:cNvPicPr>
              <a:picLocks noChangeAspect="1"/>
            </p:cNvPicPr>
            <p:nvPr/>
          </p:nvPicPr>
          <p:blipFill>
            <a:blip r:embed="rId2" cstate="email">
              <a:extLst>
                <a:ext uri="{28A0092B-C50C-407E-A947-70E740481C1C}">
                  <a14:useLocalDpi xmlns:a14="http://schemas.microsoft.com/office/drawing/2010/main" val="0"/>
                </a:ext>
              </a:extLst>
            </a:blip>
            <a:srcRect l="47192" t="88554" r="42365" b="4958"/>
            <a:stretch>
              <a:fillRect/>
            </a:stretch>
          </p:blipFill>
          <p:spPr bwMode="auto">
            <a:xfrm>
              <a:off x="5586413" y="2435225"/>
              <a:ext cx="7127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Image 3"/>
            <p:cNvPicPr>
              <a:picLocks noChangeAspect="1"/>
            </p:cNvPicPr>
            <p:nvPr/>
          </p:nvPicPr>
          <p:blipFill>
            <a:blip r:embed="rId3" cstate="email">
              <a:extLst>
                <a:ext uri="{28A0092B-C50C-407E-A947-70E740481C1C}">
                  <a14:useLocalDpi xmlns:a14="http://schemas.microsoft.com/office/drawing/2010/main" val="0"/>
                </a:ext>
              </a:extLst>
            </a:blip>
            <a:srcRect l="710" t="4196" r="42365" b="10428"/>
            <a:stretch>
              <a:fillRect/>
            </a:stretch>
          </p:blipFill>
          <p:spPr bwMode="auto">
            <a:xfrm>
              <a:off x="2411413" y="1277489"/>
              <a:ext cx="3883025" cy="48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Image 3"/>
            <p:cNvPicPr>
              <a:picLocks noChangeAspect="1"/>
            </p:cNvPicPr>
            <p:nvPr/>
          </p:nvPicPr>
          <p:blipFill>
            <a:blip r:embed="rId4" cstate="email">
              <a:extLst>
                <a:ext uri="{28A0092B-C50C-407E-A947-70E740481C1C}">
                  <a14:useLocalDpi xmlns:a14="http://schemas.microsoft.com/office/drawing/2010/main" val="0"/>
                </a:ext>
              </a:extLst>
            </a:blip>
            <a:srcRect l="7471" t="3555" r="72006" b="92342"/>
            <a:stretch>
              <a:fillRect/>
            </a:stretch>
          </p:blipFill>
          <p:spPr bwMode="auto">
            <a:xfrm>
              <a:off x="2585796" y="1700808"/>
              <a:ext cx="1400002" cy="23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Image 3"/>
            <p:cNvPicPr>
              <a:picLocks noChangeAspect="1"/>
            </p:cNvPicPr>
            <p:nvPr/>
          </p:nvPicPr>
          <p:blipFill>
            <a:blip r:embed="rId5">
              <a:extLst>
                <a:ext uri="{28A0092B-C50C-407E-A947-70E740481C1C}">
                  <a14:useLocalDpi xmlns:a14="http://schemas.microsoft.com/office/drawing/2010/main" val="0"/>
                </a:ext>
              </a:extLst>
            </a:blip>
            <a:srcRect l="7471" t="3555" r="72006" b="92342"/>
            <a:stretch>
              <a:fillRect/>
            </a:stretch>
          </p:blipFill>
          <p:spPr bwMode="auto">
            <a:xfrm>
              <a:off x="6015567" y="2409825"/>
              <a:ext cx="281651" cy="61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ZoneTexte 1"/>
          <p:cNvSpPr txBox="1">
            <a:spLocks noChangeArrowheads="1"/>
          </p:cNvSpPr>
          <p:nvPr/>
        </p:nvSpPr>
        <p:spPr bwMode="auto">
          <a:xfrm>
            <a:off x="5597525" y="4513263"/>
            <a:ext cx="34274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a:latin typeface="Comic Sans MS" charset="0"/>
              </a:rPr>
              <a:t>Peut on faire mieux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406400" y="217488"/>
            <a:ext cx="83423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600" b="1">
                <a:latin typeface="Comic Sans MS" charset="0"/>
              </a:rPr>
              <a:t>La thérapie génique demain ?</a:t>
            </a:r>
          </a:p>
        </p:txBody>
      </p:sp>
      <p:sp>
        <p:nvSpPr>
          <p:cNvPr id="71683" name="Straight Connector 56337">
            <a:extLst/>
          </p:cNvPr>
          <p:cNvSpPr>
            <a:spLocks noChangeShapeType="1"/>
          </p:cNvSpPr>
          <p:nvPr/>
        </p:nvSpPr>
        <p:spPr bwMode="auto">
          <a:xfrm>
            <a:off x="0" y="80962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latin typeface="Wingdings 3" charset="0"/>
            </a:endParaRPr>
          </a:p>
        </p:txBody>
      </p:sp>
      <p:grpSp>
        <p:nvGrpSpPr>
          <p:cNvPr id="66564" name="Grouper 16"/>
          <p:cNvGrpSpPr>
            <a:grpSpLocks/>
          </p:cNvGrpSpPr>
          <p:nvPr/>
        </p:nvGrpSpPr>
        <p:grpSpPr bwMode="auto">
          <a:xfrm>
            <a:off x="1116013" y="1104900"/>
            <a:ext cx="6480175" cy="5051425"/>
            <a:chOff x="1116013" y="1104900"/>
            <a:chExt cx="6480175" cy="5051425"/>
          </a:xfrm>
        </p:grpSpPr>
        <p:pic>
          <p:nvPicPr>
            <p:cNvPr id="66568" name="Image 3"/>
            <p:cNvPicPr>
              <a:picLocks noChangeAspect="1"/>
            </p:cNvPicPr>
            <p:nvPr/>
          </p:nvPicPr>
          <p:blipFill>
            <a:blip r:embed="rId2" cstate="email">
              <a:extLst>
                <a:ext uri="{28A0092B-C50C-407E-A947-70E740481C1C}">
                  <a14:useLocalDpi xmlns:a14="http://schemas.microsoft.com/office/drawing/2010/main" val="0"/>
                </a:ext>
              </a:extLst>
            </a:blip>
            <a:srcRect l="710" t="1547" r="5807" b="10410"/>
            <a:stretch>
              <a:fillRect/>
            </a:stretch>
          </p:blipFill>
          <p:spPr bwMode="auto">
            <a:xfrm>
              <a:off x="1116013" y="1104900"/>
              <a:ext cx="6376987" cy="5051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6569" name="Ellipse 6"/>
            <p:cNvSpPr>
              <a:spLocks noChangeArrowheads="1"/>
            </p:cNvSpPr>
            <p:nvPr/>
          </p:nvSpPr>
          <p:spPr bwMode="auto">
            <a:xfrm>
              <a:off x="6443663" y="3573463"/>
              <a:ext cx="1152525" cy="6477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chemeClr val="tx1"/>
                </a:solidFill>
                <a:latin typeface="Arial" charset="0"/>
              </a:endParaRPr>
            </a:p>
          </p:txBody>
        </p:sp>
        <p:pic>
          <p:nvPicPr>
            <p:cNvPr id="66570" name="Image 3"/>
            <p:cNvPicPr>
              <a:picLocks noChangeAspect="1"/>
            </p:cNvPicPr>
            <p:nvPr/>
          </p:nvPicPr>
          <p:blipFill>
            <a:blip r:embed="rId3" cstate="email">
              <a:extLst>
                <a:ext uri="{28A0092B-C50C-407E-A947-70E740481C1C}">
                  <a14:useLocalDpi xmlns:a14="http://schemas.microsoft.com/office/drawing/2010/main" val="0"/>
                </a:ext>
              </a:extLst>
            </a:blip>
            <a:srcRect l="2393" t="3212" r="76312" b="92729"/>
            <a:stretch>
              <a:fillRect/>
            </a:stretch>
          </p:blipFill>
          <p:spPr bwMode="auto">
            <a:xfrm>
              <a:off x="1473200" y="1673813"/>
              <a:ext cx="1452619" cy="2329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571" name="Image 3"/>
            <p:cNvPicPr>
              <a:picLocks noChangeAspect="1"/>
            </p:cNvPicPr>
            <p:nvPr/>
          </p:nvPicPr>
          <p:blipFill>
            <a:blip r:embed="rId3" cstate="email">
              <a:extLst>
                <a:ext uri="{28A0092B-C50C-407E-A947-70E740481C1C}">
                  <a14:useLocalDpi xmlns:a14="http://schemas.microsoft.com/office/drawing/2010/main" val="0"/>
                </a:ext>
              </a:extLst>
            </a:blip>
            <a:srcRect l="2393" t="3212" r="76312" b="92729"/>
            <a:stretch>
              <a:fillRect/>
            </a:stretch>
          </p:blipFill>
          <p:spPr bwMode="auto">
            <a:xfrm>
              <a:off x="5076825" y="1644923"/>
              <a:ext cx="1452619" cy="2329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572" name="Image 3"/>
            <p:cNvPicPr>
              <a:picLocks noChangeAspect="1"/>
            </p:cNvPicPr>
            <p:nvPr/>
          </p:nvPicPr>
          <p:blipFill>
            <a:blip r:embed="rId4">
              <a:extLst>
                <a:ext uri="{28A0092B-C50C-407E-A947-70E740481C1C}">
                  <a14:useLocalDpi xmlns:a14="http://schemas.microsoft.com/office/drawing/2010/main" val="0"/>
                </a:ext>
              </a:extLst>
            </a:blip>
            <a:srcRect l="2393" t="3212" r="76312" b="92729"/>
            <a:stretch>
              <a:fillRect/>
            </a:stretch>
          </p:blipFill>
          <p:spPr bwMode="auto">
            <a:xfrm>
              <a:off x="4628421" y="2568341"/>
              <a:ext cx="1530057" cy="354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573" name="Image 3"/>
            <p:cNvPicPr>
              <a:picLocks noChangeAspect="1"/>
            </p:cNvPicPr>
            <p:nvPr/>
          </p:nvPicPr>
          <p:blipFill>
            <a:blip r:embed="rId5" cstate="email">
              <a:extLst>
                <a:ext uri="{28A0092B-C50C-407E-A947-70E740481C1C}">
                  <a14:useLocalDpi xmlns:a14="http://schemas.microsoft.com/office/drawing/2010/main" val="0"/>
                </a:ext>
              </a:extLst>
            </a:blip>
            <a:srcRect l="2393" t="3212" r="76312" b="92729"/>
            <a:stretch>
              <a:fillRect/>
            </a:stretch>
          </p:blipFill>
          <p:spPr bwMode="auto">
            <a:xfrm rot="3754025">
              <a:off x="4556859" y="2727458"/>
              <a:ext cx="1028340" cy="2449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10">
              <a:extLst/>
            </p:cNvPr>
            <p:cNvCxnSpPr/>
            <p:nvPr/>
          </p:nvCxnSpPr>
          <p:spPr>
            <a:xfrm>
              <a:off x="4716463" y="2425700"/>
              <a:ext cx="576262" cy="787400"/>
            </a:xfrm>
            <a:prstGeom prst="line">
              <a:avLst/>
            </a:prstGeom>
            <a:ln>
              <a:solidFill>
                <a:srgbClr val="000000"/>
              </a:solidFill>
              <a:headEnd type="none"/>
              <a:tailEnd type="stealth"/>
            </a:ln>
            <a:effectLst/>
          </p:spPr>
          <p:style>
            <a:lnRef idx="2">
              <a:schemeClr val="accent1"/>
            </a:lnRef>
            <a:fillRef idx="0">
              <a:schemeClr val="accent1"/>
            </a:fillRef>
            <a:effectRef idx="1">
              <a:schemeClr val="accent1"/>
            </a:effectRef>
            <a:fontRef idx="minor">
              <a:schemeClr val="tx1"/>
            </a:fontRef>
          </p:style>
        </p:cxnSp>
      </p:grpSp>
      <p:sp>
        <p:nvSpPr>
          <p:cNvPr id="66565" name="ZoneTexte 9"/>
          <p:cNvSpPr txBox="1">
            <a:spLocks noChangeArrowheads="1"/>
          </p:cNvSpPr>
          <p:nvPr/>
        </p:nvSpPr>
        <p:spPr bwMode="auto">
          <a:xfrm>
            <a:off x="2339975" y="6223000"/>
            <a:ext cx="15128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600" b="1">
                <a:latin typeface="Comic Sans MS" charset="0"/>
              </a:rPr>
              <a:t>« bricolage »</a:t>
            </a:r>
          </a:p>
        </p:txBody>
      </p:sp>
      <p:sp>
        <p:nvSpPr>
          <p:cNvPr id="66566" name="ZoneTexte 13"/>
          <p:cNvSpPr txBox="1">
            <a:spLocks noChangeArrowheads="1"/>
          </p:cNvSpPr>
          <p:nvPr/>
        </p:nvSpPr>
        <p:spPr bwMode="auto">
          <a:xfrm>
            <a:off x="4637088" y="6207125"/>
            <a:ext cx="2528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600" b="1">
                <a:latin typeface="Comic Sans MS" charset="0"/>
              </a:rPr>
              <a:t>correction « parfaite »</a:t>
            </a:r>
          </a:p>
        </p:txBody>
      </p:sp>
      <p:sp>
        <p:nvSpPr>
          <p:cNvPr id="2" name="ZoneTexte 1"/>
          <p:cNvSpPr txBox="1">
            <a:spLocks noChangeArrowheads="1"/>
          </p:cNvSpPr>
          <p:nvPr/>
        </p:nvSpPr>
        <p:spPr bwMode="auto">
          <a:xfrm>
            <a:off x="3708400" y="4597400"/>
            <a:ext cx="4767263"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a:solidFill>
                  <a:srgbClr val="000099"/>
                </a:solidFill>
                <a:latin typeface="Comic Sans MS" charset="0"/>
              </a:rPr>
              <a:t>Envisageable mais pas si simple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Francis Crick and James Watson"/>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5665788" y="1203325"/>
            <a:ext cx="3213100" cy="33115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8" descr="chromos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52513"/>
            <a:ext cx="4856163"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9"/>
          <p:cNvSpPr txBox="1">
            <a:spLocks noChangeArrowheads="1"/>
          </p:cNvSpPr>
          <p:nvPr/>
        </p:nvSpPr>
        <p:spPr bwMode="auto">
          <a:xfrm>
            <a:off x="2195513" y="188913"/>
            <a:ext cx="4716462"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lnSpc>
                <a:spcPct val="105000"/>
              </a:lnSpc>
            </a:pPr>
            <a:r>
              <a:rPr lang="fr-FR" sz="2600" b="1">
                <a:latin typeface="Comic Sans MS" charset="0"/>
              </a:rPr>
              <a:t>Du chromosome à l'ADN</a:t>
            </a:r>
          </a:p>
        </p:txBody>
      </p:sp>
      <p:sp>
        <p:nvSpPr>
          <p:cNvPr id="9221" name="Text Box 10"/>
          <p:cNvSpPr txBox="1">
            <a:spLocks noChangeArrowheads="1"/>
          </p:cNvSpPr>
          <p:nvPr/>
        </p:nvSpPr>
        <p:spPr bwMode="auto">
          <a:xfrm>
            <a:off x="6084888" y="4759325"/>
            <a:ext cx="252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spcBef>
                <a:spcPct val="50000"/>
              </a:spcBef>
            </a:pPr>
            <a:r>
              <a:rPr lang="fr-FR" sz="1600" b="1">
                <a:latin typeface="Comic Sans MS" charset="0"/>
              </a:rPr>
              <a:t>Watson et Crick face à la double hélice</a:t>
            </a:r>
          </a:p>
        </p:txBody>
      </p:sp>
      <p:sp>
        <p:nvSpPr>
          <p:cNvPr id="7" name="Straight Connector 56337">
            <a:extLst/>
          </p:cNvPr>
          <p:cNvSpPr>
            <a:spLocks noChangeShapeType="1"/>
          </p:cNvSpPr>
          <p:nvPr/>
        </p:nvSpPr>
        <p:spPr bwMode="auto">
          <a:xfrm>
            <a:off x="0" y="908050"/>
            <a:ext cx="9144000" cy="0"/>
          </a:xfrm>
          <a:prstGeom prst="line">
            <a:avLst/>
          </a:prstGeom>
          <a:noFill/>
          <a:ln w="28575" cap="flat" cmpd="sng" algn="ctr">
            <a:solidFill>
              <a:srgbClr val="000080"/>
            </a:solidFill>
            <a:prstDash val="solid"/>
            <a:round/>
            <a:headEnd type="none" w="med" len="med"/>
            <a:tailEnd type="none" w="med" len="med"/>
          </a:ln>
          <a:effectLst>
            <a:outerShdw dist="91581" dir="2021404" algn="ctr" rotWithShape="0">
              <a:srgbClr val="3333FF">
                <a:alpha val="50000"/>
              </a:srgbClr>
            </a:outerShdw>
          </a:effectLst>
        </p:spPr>
        <p:txBody>
          <a:bodyPr/>
          <a:lstStyle/>
          <a:p>
            <a:pPr fontAlgn="auto">
              <a:spcBef>
                <a:spcPts val="0"/>
              </a:spcBef>
              <a:spcAft>
                <a:spcPts val="0"/>
              </a:spcAft>
              <a:defRPr/>
            </a:pPr>
            <a:endParaRPr lang="fr-FR" b="1" kern="0">
              <a:solidFill>
                <a:sysClr val="windowText" lastClr="000000"/>
              </a:solidFill>
              <a:latin typeface="Comic Sans MS" pitchFamily="66" charset="0"/>
              <a:ea typeface="MS PGothic" panose="020B0600070205080204" pitchFamily="34" charset="-128"/>
              <a:cs typeface="+mn-cs"/>
            </a:endParaRPr>
          </a:p>
        </p:txBody>
      </p:sp>
      <p:sp>
        <p:nvSpPr>
          <p:cNvPr id="9223" name="ZoneTexte 1"/>
          <p:cNvSpPr txBox="1">
            <a:spLocks noChangeArrowheads="1"/>
          </p:cNvSpPr>
          <p:nvPr/>
        </p:nvSpPr>
        <p:spPr bwMode="auto">
          <a:xfrm>
            <a:off x="3635375" y="6173788"/>
            <a:ext cx="5349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a:solidFill>
                  <a:srgbClr val="0000FF"/>
                </a:solidFill>
                <a:latin typeface="Comic Sans MS" charset="0"/>
              </a:rPr>
              <a:t>La molécule support de l’hérédité !</a:t>
            </a:r>
          </a:p>
        </p:txBody>
      </p:sp>
      <p:sp>
        <p:nvSpPr>
          <p:cNvPr id="9224" name="AutoShape 8" descr="Résultat de recherche d'images pour &quot;franklin  dna&quot;"/>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9225" name="AutoShape 10" descr="Résultat de recherche d'images pour &quot;franklin  dna&quot;"/>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9226" name="AutoShape 12" descr="Résultat de recherche d'images pour &quot;franklin  dna&quot;"/>
          <p:cNvSpPr>
            <a:spLocks noChangeAspect="1" noChangeArrowheads="1"/>
          </p:cNvSpPr>
          <p:nvPr/>
        </p:nvSpPr>
        <p:spPr bwMode="auto">
          <a:xfrm>
            <a:off x="473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pic>
        <p:nvPicPr>
          <p:cNvPr id="9227" name="Imag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725" y="4368800"/>
            <a:ext cx="2125663"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ZoneTexte 7"/>
          <p:cNvSpPr txBox="1">
            <a:spLocks noChangeArrowheads="1"/>
          </p:cNvSpPr>
          <p:nvPr/>
        </p:nvSpPr>
        <p:spPr bwMode="auto">
          <a:xfrm>
            <a:off x="320675" y="6519863"/>
            <a:ext cx="184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600" b="1">
                <a:latin typeface="Comic Sans MS" charset="0"/>
              </a:rPr>
              <a:t>Rosalind Franklin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
          <p:cNvSpPr>
            <a:spLocks/>
          </p:cNvSpPr>
          <p:nvPr/>
        </p:nvSpPr>
        <p:spPr bwMode="auto">
          <a:xfrm>
            <a:off x="663575" y="209550"/>
            <a:ext cx="76739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b="1">
                <a:solidFill>
                  <a:schemeClr val="tx1"/>
                </a:solidFill>
                <a:latin typeface="Comic Sans MS" charset="0"/>
                <a:sym typeface="Calibri Bold" charset="0"/>
              </a:rPr>
              <a:t>Ciblage génique et modification par endonucléases</a:t>
            </a:r>
            <a:endParaRPr lang="fr-FR" sz="1800" b="1">
              <a:solidFill>
                <a:srgbClr val="000090"/>
              </a:solidFill>
              <a:latin typeface="Comic Sans MS" charset="0"/>
              <a:sym typeface="Calibri Bold" charset="0"/>
            </a:endParaRPr>
          </a:p>
        </p:txBody>
      </p:sp>
      <p:pic>
        <p:nvPicPr>
          <p:cNvPr id="67587" name="Imag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6250" y="1827213"/>
            <a:ext cx="5957888"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2"/>
          <p:cNvSpPr txBox="1">
            <a:spLocks noChangeArrowheads="1"/>
          </p:cNvSpPr>
          <p:nvPr/>
        </p:nvSpPr>
        <p:spPr bwMode="auto">
          <a:xfrm>
            <a:off x="6145213" y="6529388"/>
            <a:ext cx="3117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000" b="1" i="1">
                <a:latin typeface="Comic Sans MS" charset="0"/>
              </a:rPr>
              <a:t>L. Naldini, Nature Reviews Genetics, 2011</a:t>
            </a:r>
            <a:endParaRPr lang="fr-FR" sz="1000" b="1" i="1">
              <a:solidFill>
                <a:srgbClr val="000099"/>
              </a:solidFill>
              <a:latin typeface="Comic Sans MS" charset="0"/>
            </a:endParaRPr>
          </a:p>
        </p:txBody>
      </p:sp>
      <p:sp>
        <p:nvSpPr>
          <p:cNvPr id="6149" name="Straight Connector 56337"/>
          <p:cNvSpPr>
            <a:spLocks noChangeShapeType="1"/>
          </p:cNvSpPr>
          <p:nvPr/>
        </p:nvSpPr>
        <p:spPr bwMode="auto">
          <a:xfrm>
            <a:off x="0" y="80962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67590" name="ZoneTexte 1"/>
          <p:cNvSpPr txBox="1">
            <a:spLocks noChangeArrowheads="1"/>
          </p:cNvSpPr>
          <p:nvPr/>
        </p:nvSpPr>
        <p:spPr bwMode="auto">
          <a:xfrm>
            <a:off x="519113" y="966788"/>
            <a:ext cx="8378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a:solidFill>
                  <a:schemeClr val="tx2"/>
                </a:solidFill>
                <a:latin typeface="Comic Sans MS" charset="0"/>
              </a:rPr>
              <a:t>Principe:</a:t>
            </a:r>
          </a:p>
          <a:p>
            <a:r>
              <a:rPr lang="fr-FR" sz="2400" b="1">
                <a:solidFill>
                  <a:schemeClr val="tx2"/>
                </a:solidFill>
                <a:latin typeface="Comic Sans MS" charset="0"/>
              </a:rPr>
              <a:t>Coupure ciblée de l’ADN par une enzyme: une nucléase</a:t>
            </a:r>
          </a:p>
        </p:txBody>
      </p:sp>
      <p:sp>
        <p:nvSpPr>
          <p:cNvPr id="67591" name="Rectangle 7"/>
          <p:cNvSpPr>
            <a:spLocks noChangeArrowheads="1"/>
          </p:cNvSpPr>
          <p:nvPr/>
        </p:nvSpPr>
        <p:spPr bwMode="auto">
          <a:xfrm>
            <a:off x="6210300" y="2060575"/>
            <a:ext cx="1493838" cy="560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solidFill>
                <a:schemeClr val="tx1"/>
              </a:solidFill>
              <a:latin typeface="Arial" charset="0"/>
            </a:endParaRPr>
          </a:p>
        </p:txBody>
      </p:sp>
      <p:sp>
        <p:nvSpPr>
          <p:cNvPr id="67592" name="ZoneTexte 1"/>
          <p:cNvSpPr txBox="1">
            <a:spLocks noChangeArrowheads="1"/>
          </p:cNvSpPr>
          <p:nvPr/>
        </p:nvSpPr>
        <p:spPr bwMode="auto">
          <a:xfrm>
            <a:off x="153988" y="2206625"/>
            <a:ext cx="1522412"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000" b="1">
                <a:latin typeface="Comic Sans MS" charset="0"/>
              </a:rPr>
              <a:t>2 étapes:</a:t>
            </a:r>
          </a:p>
          <a:p>
            <a:endParaRPr lang="fr-FR" sz="2000" b="1">
              <a:latin typeface="Comic Sans MS" charset="0"/>
            </a:endParaRPr>
          </a:p>
          <a:p>
            <a:endParaRPr lang="fr-FR" sz="2000" b="1">
              <a:latin typeface="Comic Sans MS" charset="0"/>
            </a:endParaRPr>
          </a:p>
          <a:p>
            <a:endParaRPr lang="fr-FR" sz="2000" b="1">
              <a:latin typeface="Comic Sans MS" charset="0"/>
            </a:endParaRPr>
          </a:p>
          <a:p>
            <a:r>
              <a:rPr lang="fr-FR" sz="2000" b="1">
                <a:latin typeface="Comic Sans MS" charset="0"/>
              </a:rPr>
              <a:t>Coupure</a:t>
            </a:r>
          </a:p>
          <a:p>
            <a:endParaRPr lang="fr-FR" sz="2000" b="1">
              <a:latin typeface="Comic Sans MS" charset="0"/>
            </a:endParaRPr>
          </a:p>
          <a:p>
            <a:endParaRPr lang="fr-FR" sz="2000" b="1">
              <a:latin typeface="Comic Sans MS" charset="0"/>
            </a:endParaRPr>
          </a:p>
          <a:p>
            <a:endParaRPr lang="fr-FR" sz="2000" b="1">
              <a:latin typeface="Comic Sans MS" charset="0"/>
            </a:endParaRPr>
          </a:p>
          <a:p>
            <a:endParaRPr lang="fr-FR" sz="2000" b="1">
              <a:latin typeface="Comic Sans MS" charset="0"/>
            </a:endParaRPr>
          </a:p>
          <a:p>
            <a:r>
              <a:rPr lang="fr-FR" sz="2000" b="1">
                <a:latin typeface="Comic Sans MS" charset="0"/>
              </a:rPr>
              <a:t>Réparation</a:t>
            </a:r>
          </a:p>
          <a:p>
            <a:r>
              <a:rPr lang="fr-FR" sz="2000" b="1">
                <a:latin typeface="Comic Sans MS" charset="0"/>
              </a:rPr>
              <a:t>(religation)</a:t>
            </a:r>
          </a:p>
        </p:txBody>
      </p:sp>
      <p:sp>
        <p:nvSpPr>
          <p:cNvPr id="3" name="Accolade fermante 2"/>
          <p:cNvSpPr/>
          <p:nvPr/>
        </p:nvSpPr>
        <p:spPr>
          <a:xfrm>
            <a:off x="1676400" y="4565650"/>
            <a:ext cx="69850" cy="165258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
          <p:cNvSpPr>
            <a:spLocks/>
          </p:cNvSpPr>
          <p:nvPr/>
        </p:nvSpPr>
        <p:spPr bwMode="auto">
          <a:xfrm>
            <a:off x="663575" y="73025"/>
            <a:ext cx="76739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sz="2600" b="1">
                <a:solidFill>
                  <a:schemeClr val="tx1"/>
                </a:solidFill>
                <a:latin typeface="Comic Sans MS" charset="0"/>
                <a:sym typeface="Calibri Bold" charset="0"/>
              </a:rPr>
              <a:t>Immunité anti virale (phage) chez la bactérie</a:t>
            </a:r>
            <a:endParaRPr lang="fr-FR" sz="2600" b="1">
              <a:solidFill>
                <a:srgbClr val="000090"/>
              </a:solidFill>
              <a:latin typeface="Comic Sans MS" charset="0"/>
              <a:sym typeface="Calibri Bold" charset="0"/>
            </a:endParaRPr>
          </a:p>
        </p:txBody>
      </p:sp>
      <p:sp>
        <p:nvSpPr>
          <p:cNvPr id="68611" name="Rectangle 1"/>
          <p:cNvSpPr>
            <a:spLocks noChangeArrowheads="1"/>
          </p:cNvSpPr>
          <p:nvPr/>
        </p:nvSpPr>
        <p:spPr bwMode="auto">
          <a:xfrm>
            <a:off x="6700838" y="6350000"/>
            <a:ext cx="2076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b="1" i="1">
                <a:solidFill>
                  <a:schemeClr val="tx1"/>
                </a:solidFill>
                <a:latin typeface="Comic Sans MS" charset="0"/>
              </a:rPr>
              <a:t>AV Wright et al, Cell 2016</a:t>
            </a:r>
          </a:p>
        </p:txBody>
      </p:sp>
      <p:sp>
        <p:nvSpPr>
          <p:cNvPr id="68612" name="Rectangle 10"/>
          <p:cNvSpPr>
            <a:spLocks/>
          </p:cNvSpPr>
          <p:nvPr/>
        </p:nvSpPr>
        <p:spPr bwMode="auto">
          <a:xfrm>
            <a:off x="2092325" y="892175"/>
            <a:ext cx="4860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sz="2200" b="1">
                <a:solidFill>
                  <a:srgbClr val="000090"/>
                </a:solidFill>
                <a:latin typeface="Comic Sans MS" charset="0"/>
                <a:sym typeface="Calibri Bold" charset="0"/>
              </a:rPr>
              <a:t>Découverte du système CRISPR</a:t>
            </a:r>
          </a:p>
        </p:txBody>
      </p:sp>
      <p:grpSp>
        <p:nvGrpSpPr>
          <p:cNvPr id="68613" name="Grouper 3"/>
          <p:cNvGrpSpPr>
            <a:grpSpLocks/>
          </p:cNvGrpSpPr>
          <p:nvPr/>
        </p:nvGrpSpPr>
        <p:grpSpPr bwMode="auto">
          <a:xfrm>
            <a:off x="1966913" y="1365250"/>
            <a:ext cx="5178425" cy="4795838"/>
            <a:chOff x="1806690" y="1394789"/>
            <a:chExt cx="5179167" cy="4796234"/>
          </a:xfrm>
        </p:grpSpPr>
        <p:pic>
          <p:nvPicPr>
            <p:cNvPr id="68615" name="Image 2"/>
            <p:cNvPicPr>
              <a:picLocks noChangeAspect="1"/>
            </p:cNvPicPr>
            <p:nvPr/>
          </p:nvPicPr>
          <p:blipFill>
            <a:blip r:embed="rId2" cstate="email">
              <a:extLst>
                <a:ext uri="{28A0092B-C50C-407E-A947-70E740481C1C}">
                  <a14:useLocalDpi xmlns:a14="http://schemas.microsoft.com/office/drawing/2010/main" val="0"/>
                </a:ext>
              </a:extLst>
            </a:blip>
            <a:srcRect l="2756" t="1404" r="937"/>
            <a:stretch>
              <a:fillRect/>
            </a:stretch>
          </p:blipFill>
          <p:spPr bwMode="auto">
            <a:xfrm>
              <a:off x="1806690" y="1394789"/>
              <a:ext cx="5179167" cy="479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Image 8"/>
            <p:cNvPicPr>
              <a:picLocks noChangeAspect="1"/>
            </p:cNvPicPr>
            <p:nvPr/>
          </p:nvPicPr>
          <p:blipFill>
            <a:blip r:embed="rId2" cstate="email">
              <a:extLst>
                <a:ext uri="{28A0092B-C50C-407E-A947-70E740481C1C}">
                  <a14:useLocalDpi xmlns:a14="http://schemas.microsoft.com/office/drawing/2010/main" val="0"/>
                </a:ext>
              </a:extLst>
            </a:blip>
            <a:srcRect l="2756" t="4407" r="88974" b="88290"/>
            <a:stretch>
              <a:fillRect/>
            </a:stretch>
          </p:blipFill>
          <p:spPr bwMode="auto">
            <a:xfrm>
              <a:off x="1806944" y="1405997"/>
              <a:ext cx="444789" cy="35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0" name="Straight Connector 56337"/>
          <p:cNvSpPr>
            <a:spLocks noChangeShapeType="1"/>
          </p:cNvSpPr>
          <p:nvPr/>
        </p:nvSpPr>
        <p:spPr bwMode="auto">
          <a:xfrm>
            <a:off x="0" y="65246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bject 4"/>
          <p:cNvSpPr txBox="1">
            <a:spLocks noChangeArrowheads="1"/>
          </p:cNvSpPr>
          <p:nvPr/>
        </p:nvSpPr>
        <p:spPr bwMode="auto">
          <a:xfrm>
            <a:off x="6046788" y="6519863"/>
            <a:ext cx="29162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en-US" sz="1100" b="1" i="1">
                <a:latin typeface="Comic Sans MS" charset="0"/>
              </a:rPr>
              <a:t>H. Gilgenkrantz, Med Sci, 2014</a:t>
            </a:r>
          </a:p>
        </p:txBody>
      </p:sp>
      <p:sp>
        <p:nvSpPr>
          <p:cNvPr id="69635" name="Rectangle 10"/>
          <p:cNvSpPr>
            <a:spLocks/>
          </p:cNvSpPr>
          <p:nvPr/>
        </p:nvSpPr>
        <p:spPr bwMode="auto">
          <a:xfrm>
            <a:off x="1550988" y="79375"/>
            <a:ext cx="6010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sz="2600" b="1">
                <a:solidFill>
                  <a:schemeClr val="tx1"/>
                </a:solidFill>
                <a:latin typeface="Comic Sans MS" charset="0"/>
                <a:sym typeface="Calibri Bold" charset="0"/>
              </a:rPr>
              <a:t>Mode d'action de CRISPR-Cas9</a:t>
            </a:r>
            <a:endParaRPr lang="fr-FR" sz="2600" b="1">
              <a:solidFill>
                <a:srgbClr val="000090"/>
              </a:solidFill>
              <a:latin typeface="Comic Sans MS" charset="0"/>
              <a:sym typeface="Calibri Bold" charset="0"/>
            </a:endParaRPr>
          </a:p>
        </p:txBody>
      </p:sp>
      <p:grpSp>
        <p:nvGrpSpPr>
          <p:cNvPr id="69636" name="Grouper 8"/>
          <p:cNvGrpSpPr>
            <a:grpSpLocks/>
          </p:cNvGrpSpPr>
          <p:nvPr/>
        </p:nvGrpSpPr>
        <p:grpSpPr bwMode="auto">
          <a:xfrm>
            <a:off x="393700" y="1254125"/>
            <a:ext cx="8329613" cy="4975225"/>
            <a:chOff x="59753" y="1239694"/>
            <a:chExt cx="8557926" cy="5234677"/>
          </a:xfrm>
        </p:grpSpPr>
        <p:sp>
          <p:nvSpPr>
            <p:cNvPr id="69638" name="object 2"/>
            <p:cNvSpPr>
              <a:spLocks noChangeArrowheads="1"/>
            </p:cNvSpPr>
            <p:nvPr/>
          </p:nvSpPr>
          <p:spPr bwMode="auto">
            <a:xfrm>
              <a:off x="59753" y="1239694"/>
              <a:ext cx="8557926" cy="523467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solidFill>
                  <a:schemeClr val="tx1"/>
                </a:solidFill>
                <a:latin typeface="Arial" charset="0"/>
              </a:endParaRPr>
            </a:p>
          </p:txBody>
        </p:sp>
        <p:sp>
          <p:nvSpPr>
            <p:cNvPr id="8" name="object 2"/>
            <p:cNvSpPr/>
            <p:nvPr/>
          </p:nvSpPr>
          <p:spPr>
            <a:xfrm>
              <a:off x="400893" y="1505481"/>
              <a:ext cx="377478" cy="429651"/>
            </a:xfrm>
            <a:prstGeom prst="rect">
              <a:avLst/>
            </a:prstGeom>
            <a:blipFill>
              <a:blip r:embed="rId3" cstate="print"/>
              <a:srcRect/>
              <a:stretch>
                <a:fillRect l="-3" t="1" r="-2167129" b="-1118355"/>
              </a:stretch>
            </a:blipFill>
          </p:spPr>
          <p:txBody>
            <a:bodyPr lIns="0" tIns="0" rIns="0" bIns="0"/>
            <a:lstStyle/>
            <a:p>
              <a:pPr>
                <a:defRPr/>
              </a:pPr>
              <a:endParaRPr>
                <a:latin typeface="Arial" charset="0"/>
              </a:endParaRPr>
            </a:p>
          </p:txBody>
        </p:sp>
      </p:grpSp>
      <p:sp>
        <p:nvSpPr>
          <p:cNvPr id="13317" name="Straight Connector 56337"/>
          <p:cNvSpPr>
            <a:spLocks noChangeShapeType="1"/>
          </p:cNvSpPr>
          <p:nvPr/>
        </p:nvSpPr>
        <p:spPr bwMode="auto">
          <a:xfrm>
            <a:off x="0" y="719138"/>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oneTexte 2"/>
          <p:cNvSpPr txBox="1">
            <a:spLocks noChangeArrowheads="1"/>
          </p:cNvSpPr>
          <p:nvPr/>
        </p:nvSpPr>
        <p:spPr bwMode="auto">
          <a:xfrm>
            <a:off x="-79375" y="255588"/>
            <a:ext cx="93122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500" b="1">
                <a:solidFill>
                  <a:srgbClr val="000000"/>
                </a:solidFill>
                <a:latin typeface="Comic Sans MS" charset="0"/>
              </a:rPr>
              <a:t>Intérêt de l'ingénierie génomique pour la thérapie génique</a:t>
            </a:r>
          </a:p>
        </p:txBody>
      </p:sp>
      <p:sp>
        <p:nvSpPr>
          <p:cNvPr id="4" name="Straight Connector 56337"/>
          <p:cNvSpPr>
            <a:spLocks noChangeShapeType="1"/>
          </p:cNvSpPr>
          <p:nvPr/>
        </p:nvSpPr>
        <p:spPr bwMode="auto">
          <a:xfrm>
            <a:off x="0" y="927100"/>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71684" name="ZoneTexte 2"/>
          <p:cNvSpPr txBox="1">
            <a:spLocks noChangeArrowheads="1"/>
          </p:cNvSpPr>
          <p:nvPr/>
        </p:nvSpPr>
        <p:spPr bwMode="auto">
          <a:xfrm>
            <a:off x="449263" y="1606550"/>
            <a:ext cx="8132762"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150000"/>
              </a:lnSpc>
              <a:spcAft>
                <a:spcPts val="1800"/>
              </a:spcAft>
              <a:buClr>
                <a:srgbClr val="000090"/>
              </a:buClr>
              <a:buSzPct val="80000"/>
              <a:buFontTx/>
              <a:buChar char="•"/>
            </a:pPr>
            <a:r>
              <a:rPr lang="fr-FR" sz="2300" b="1">
                <a:solidFill>
                  <a:srgbClr val="000000"/>
                </a:solidFill>
                <a:latin typeface="Comic Sans MS" charset="0"/>
              </a:rPr>
              <a:t>Méthode générique (on ne modifie que l'ARN guide)</a:t>
            </a:r>
          </a:p>
          <a:p>
            <a:pPr eaLnBrk="1" hangingPunct="1">
              <a:lnSpc>
                <a:spcPct val="150000"/>
              </a:lnSpc>
              <a:spcAft>
                <a:spcPts val="1800"/>
              </a:spcAft>
              <a:buClr>
                <a:srgbClr val="000090"/>
              </a:buClr>
              <a:buSzPct val="80000"/>
              <a:buFontTx/>
              <a:buChar char="•"/>
            </a:pPr>
            <a:r>
              <a:rPr lang="fr-FR" sz="2300" b="1">
                <a:solidFill>
                  <a:srgbClr val="000000"/>
                </a:solidFill>
                <a:latin typeface="Comic Sans MS" charset="0"/>
              </a:rPr>
              <a:t>Correction de la mutation : gène dans son environnement physiologique</a:t>
            </a:r>
          </a:p>
          <a:p>
            <a:pPr eaLnBrk="1" hangingPunct="1">
              <a:lnSpc>
                <a:spcPct val="150000"/>
              </a:lnSpc>
              <a:spcAft>
                <a:spcPts val="1800"/>
              </a:spcAft>
              <a:buClr>
                <a:srgbClr val="000090"/>
              </a:buClr>
              <a:buSzPct val="80000"/>
              <a:buFontTx/>
              <a:buChar char="•"/>
            </a:pPr>
            <a:r>
              <a:rPr lang="fr-FR" sz="2300" b="1">
                <a:solidFill>
                  <a:srgbClr val="000000"/>
                </a:solidFill>
                <a:latin typeface="Comic Sans MS" charset="0"/>
              </a:rPr>
              <a:t>Capacité de corriger des maladies à transmission dominante avec effet transdominant négatif ou gain de fonction (par inactivation), </a:t>
            </a:r>
            <a:br>
              <a:rPr lang="fr-FR" sz="2300" b="1">
                <a:solidFill>
                  <a:srgbClr val="000000"/>
                </a:solidFill>
                <a:latin typeface="Comic Sans MS" charset="0"/>
              </a:rPr>
            </a:br>
            <a:r>
              <a:rPr lang="fr-FR" sz="2300" b="1">
                <a:solidFill>
                  <a:srgbClr val="000000"/>
                </a:solidFill>
                <a:latin typeface="Comic Sans MS" charset="0"/>
              </a:rPr>
              <a:t>     ex: ostéogénèse imparfaite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
          <p:cNvSpPr>
            <a:spLocks/>
          </p:cNvSpPr>
          <p:nvPr/>
        </p:nvSpPr>
        <p:spPr bwMode="auto">
          <a:xfrm>
            <a:off x="663575" y="209550"/>
            <a:ext cx="76739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b="1">
                <a:solidFill>
                  <a:schemeClr val="tx1"/>
                </a:solidFill>
                <a:latin typeface="Comic Sans MS" charset="0"/>
                <a:sym typeface="Calibri Bold" charset="0"/>
              </a:rPr>
              <a:t>Ciblage génique et modification par endonucléases</a:t>
            </a:r>
            <a:endParaRPr lang="fr-FR" sz="1800" b="1">
              <a:solidFill>
                <a:srgbClr val="000090"/>
              </a:solidFill>
              <a:latin typeface="Comic Sans MS" charset="0"/>
              <a:sym typeface="Calibri Bold" charset="0"/>
            </a:endParaRPr>
          </a:p>
        </p:txBody>
      </p:sp>
      <p:pic>
        <p:nvPicPr>
          <p:cNvPr id="72707" name="Imag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55725" y="904875"/>
            <a:ext cx="644207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2"/>
          <p:cNvSpPr txBox="1">
            <a:spLocks noChangeArrowheads="1"/>
          </p:cNvSpPr>
          <p:nvPr/>
        </p:nvSpPr>
        <p:spPr bwMode="auto">
          <a:xfrm>
            <a:off x="5856288" y="6399213"/>
            <a:ext cx="3119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100" b="1" i="1">
                <a:latin typeface="Comic Sans MS" charset="0"/>
              </a:rPr>
              <a:t>L. Naldini, Nature Reviews Genetics, 2011</a:t>
            </a:r>
            <a:endParaRPr lang="fr-FR" sz="1100" b="1" i="1">
              <a:solidFill>
                <a:srgbClr val="000099"/>
              </a:solidFill>
              <a:latin typeface="Comic Sans MS" charset="0"/>
            </a:endParaRPr>
          </a:p>
        </p:txBody>
      </p:sp>
      <p:sp>
        <p:nvSpPr>
          <p:cNvPr id="31749" name="Straight Connector 56337"/>
          <p:cNvSpPr>
            <a:spLocks noChangeShapeType="1"/>
          </p:cNvSpPr>
          <p:nvPr/>
        </p:nvSpPr>
        <p:spPr bwMode="auto">
          <a:xfrm>
            <a:off x="0" y="80962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6" name="Ellipse 5"/>
          <p:cNvSpPr/>
          <p:nvPr/>
        </p:nvSpPr>
        <p:spPr>
          <a:xfrm>
            <a:off x="920750" y="3489325"/>
            <a:ext cx="2301875" cy="2786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Image 5"/>
          <p:cNvPicPr>
            <a:picLocks noChangeAspect="1"/>
          </p:cNvPicPr>
          <p:nvPr/>
        </p:nvPicPr>
        <p:blipFill>
          <a:blip r:embed="rId2" cstate="email">
            <a:extLst>
              <a:ext uri="{28A0092B-C50C-407E-A947-70E740481C1C}">
                <a14:useLocalDpi xmlns:a14="http://schemas.microsoft.com/office/drawing/2010/main" val="0"/>
              </a:ext>
            </a:extLst>
          </a:blip>
          <a:srcRect b="77946"/>
          <a:stretch>
            <a:fillRect/>
          </a:stretch>
        </p:blipFill>
        <p:spPr bwMode="auto">
          <a:xfrm>
            <a:off x="1966913" y="1428750"/>
            <a:ext cx="53721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10"/>
          <p:cNvSpPr>
            <a:spLocks/>
          </p:cNvSpPr>
          <p:nvPr/>
        </p:nvSpPr>
        <p:spPr bwMode="auto">
          <a:xfrm>
            <a:off x="1820863" y="187325"/>
            <a:ext cx="51101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b="1">
                <a:solidFill>
                  <a:schemeClr val="tx1"/>
                </a:solidFill>
                <a:latin typeface="Comic Sans MS" charset="0"/>
                <a:sym typeface="Calibri Bold" charset="0"/>
              </a:rPr>
              <a:t>Inactivation génique</a:t>
            </a:r>
            <a:endParaRPr lang="fr-FR" sz="1800" b="1">
              <a:solidFill>
                <a:srgbClr val="000090"/>
              </a:solidFill>
              <a:latin typeface="Comic Sans MS" charset="0"/>
              <a:sym typeface="Calibri Bold" charset="0"/>
            </a:endParaRPr>
          </a:p>
        </p:txBody>
      </p:sp>
      <p:sp>
        <p:nvSpPr>
          <p:cNvPr id="73732" name="Text Box 2"/>
          <p:cNvSpPr txBox="1">
            <a:spLocks noChangeArrowheads="1"/>
          </p:cNvSpPr>
          <p:nvPr/>
        </p:nvSpPr>
        <p:spPr bwMode="auto">
          <a:xfrm>
            <a:off x="6931025" y="1744663"/>
            <a:ext cx="18843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100" b="1">
                <a:latin typeface="Comic Sans MS" charset="0"/>
              </a:rPr>
              <a:t>D.B. Turitz-Cox et al, </a:t>
            </a:r>
            <a:br>
              <a:rPr lang="fr-FR" sz="1100" b="1">
                <a:latin typeface="Comic Sans MS" charset="0"/>
              </a:rPr>
            </a:br>
            <a:r>
              <a:rPr lang="fr-FR" sz="1100" b="1">
                <a:latin typeface="Comic Sans MS" charset="0"/>
              </a:rPr>
              <a:t>Nature Medicine 2015</a:t>
            </a:r>
            <a:endParaRPr lang="fr-FR" sz="1100" b="1">
              <a:solidFill>
                <a:srgbClr val="000099"/>
              </a:solidFill>
              <a:latin typeface="Comic Sans MS" charset="0"/>
            </a:endParaRPr>
          </a:p>
        </p:txBody>
      </p:sp>
      <p:sp>
        <p:nvSpPr>
          <p:cNvPr id="32773" name="Straight Connector 56337"/>
          <p:cNvSpPr>
            <a:spLocks noChangeShapeType="1"/>
          </p:cNvSpPr>
          <p:nvPr/>
        </p:nvSpPr>
        <p:spPr bwMode="auto">
          <a:xfrm>
            <a:off x="0" y="725488"/>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73734" name="ZoneTexte 1"/>
          <p:cNvSpPr txBox="1">
            <a:spLocks noChangeArrowheads="1"/>
          </p:cNvSpPr>
          <p:nvPr/>
        </p:nvSpPr>
        <p:spPr bwMode="auto">
          <a:xfrm>
            <a:off x="65088" y="2876550"/>
            <a:ext cx="91662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marL="342900" indent="-342900">
              <a:buFontTx/>
              <a:buChar char="•"/>
            </a:pPr>
            <a:endParaRPr lang="fr-FR" altLang="ja-JP" sz="2400" b="1">
              <a:solidFill>
                <a:srgbClr val="030A99"/>
              </a:solidFill>
              <a:latin typeface="Comic Sans MS" charset="0"/>
            </a:endParaRPr>
          </a:p>
          <a:p>
            <a:pPr marL="342900" indent="-342900">
              <a:buFontTx/>
              <a:buChar char="•"/>
            </a:pPr>
            <a:endParaRPr lang="fr-FR" sz="2400" b="1">
              <a:solidFill>
                <a:srgbClr val="030A99"/>
              </a:solidFill>
              <a:latin typeface="Comic Sans MS" charset="0"/>
            </a:endParaRPr>
          </a:p>
          <a:p>
            <a:pPr marL="342900" indent="-342900">
              <a:buFontTx/>
              <a:buChar char="•"/>
            </a:pPr>
            <a:r>
              <a:rPr lang="fr-FR" sz="2400" b="1">
                <a:solidFill>
                  <a:srgbClr val="030A99"/>
                </a:solidFill>
                <a:latin typeface="Comic Sans MS" charset="0"/>
              </a:rPr>
              <a:t>Inactivation d</a:t>
            </a:r>
            <a:r>
              <a:rPr lang="ja-JP" altLang="fr-FR" sz="2400" b="1">
                <a:solidFill>
                  <a:srgbClr val="030A99"/>
                </a:solidFill>
                <a:latin typeface="Comic Sans MS" charset="0"/>
              </a:rPr>
              <a:t>’</a:t>
            </a:r>
            <a:r>
              <a:rPr lang="fr-FR" altLang="ja-JP" sz="2400" b="1">
                <a:solidFill>
                  <a:srgbClr val="030A99"/>
                </a:solidFill>
                <a:latin typeface="Comic Sans MS" charset="0"/>
              </a:rPr>
              <a:t>un gène (exon) muté</a:t>
            </a:r>
          </a:p>
          <a:p>
            <a:pPr marL="342900" indent="-342900"/>
            <a:r>
              <a:rPr lang="fr-FR" sz="2400" b="1">
                <a:solidFill>
                  <a:srgbClr val="030A99"/>
                </a:solidFill>
                <a:latin typeface="Comic Sans MS" charset="0"/>
              </a:rPr>
              <a:t>   Exemple de la myopathie de Duchenne (souris)</a:t>
            </a:r>
          </a:p>
          <a:p>
            <a:pPr marL="342900" indent="-342900"/>
            <a:endParaRPr lang="fr-FR" sz="2400" b="1">
              <a:solidFill>
                <a:srgbClr val="030A99"/>
              </a:solidFill>
              <a:latin typeface="Comic Sans MS" charset="0"/>
            </a:endParaRPr>
          </a:p>
          <a:p>
            <a:pPr marL="342900" indent="-342900">
              <a:buFontTx/>
              <a:buChar char="•"/>
            </a:pPr>
            <a:r>
              <a:rPr lang="fr-FR" sz="2400" b="1">
                <a:solidFill>
                  <a:srgbClr val="030A99"/>
                </a:solidFill>
                <a:latin typeface="Comic Sans MS" charset="0"/>
              </a:rPr>
              <a:t>Inactivation de </a:t>
            </a:r>
            <a:r>
              <a:rPr lang="fr-FR" sz="2400" b="1" i="1">
                <a:solidFill>
                  <a:srgbClr val="030A99"/>
                </a:solidFill>
                <a:latin typeface="Comic Sans MS" charset="0"/>
              </a:rPr>
              <a:t>CCR5</a:t>
            </a:r>
            <a:r>
              <a:rPr lang="fr-FR" sz="2400" b="1">
                <a:solidFill>
                  <a:srgbClr val="030A99"/>
                </a:solidFill>
                <a:latin typeface="Comic Sans MS" charset="0"/>
              </a:rPr>
              <a:t> le gène codant le récepteur du VIH</a:t>
            </a:r>
          </a:p>
          <a:p>
            <a:pPr marL="342900" indent="-342900">
              <a:buFontTx/>
              <a:buChar char="•"/>
            </a:pPr>
            <a:endParaRPr lang="fr-FR" sz="2400" b="1">
              <a:solidFill>
                <a:srgbClr val="030A99"/>
              </a:solidFill>
              <a:latin typeface="Comic Sans MS" charset="0"/>
            </a:endParaRPr>
          </a:p>
          <a:p>
            <a:pPr marL="342900" indent="-342900">
              <a:buFontTx/>
              <a:buChar char="•"/>
            </a:pPr>
            <a:r>
              <a:rPr lang="fr-FR" sz="2400" b="1">
                <a:solidFill>
                  <a:srgbClr val="030A99"/>
                </a:solidFill>
                <a:latin typeface="Comic Sans MS" charset="0"/>
              </a:rPr>
              <a:t>Tolériser des cellules étrangères</a:t>
            </a:r>
          </a:p>
          <a:p>
            <a:pPr marL="342900" indent="-342900">
              <a:buFontTx/>
              <a:buChar char="•"/>
            </a:pPr>
            <a:endParaRPr lang="fr-FR" sz="2400" b="1">
              <a:solidFill>
                <a:srgbClr val="030A99"/>
              </a:solidFill>
              <a:latin typeface="Comic Sans MS" charset="0"/>
            </a:endParaRPr>
          </a:p>
          <a:p>
            <a:pPr marL="342900" indent="-342900"/>
            <a:endParaRPr lang="fr-FR" sz="2400" b="1">
              <a:solidFill>
                <a:srgbClr val="030A99"/>
              </a:solidFill>
              <a:latin typeface="Comic Sans MS" charset="0"/>
            </a:endParaRPr>
          </a:p>
        </p:txBody>
      </p:sp>
      <p:sp>
        <p:nvSpPr>
          <p:cNvPr id="2" name="Rectangle 1"/>
          <p:cNvSpPr/>
          <p:nvPr/>
        </p:nvSpPr>
        <p:spPr>
          <a:xfrm>
            <a:off x="1966913" y="1362075"/>
            <a:ext cx="474662" cy="382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
          <p:cNvSpPr>
            <a:spLocks/>
          </p:cNvSpPr>
          <p:nvPr/>
        </p:nvSpPr>
        <p:spPr bwMode="auto">
          <a:xfrm>
            <a:off x="663575" y="209550"/>
            <a:ext cx="76739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b="1">
                <a:solidFill>
                  <a:schemeClr val="tx1"/>
                </a:solidFill>
                <a:latin typeface="Comic Sans MS" charset="0"/>
                <a:sym typeface="Calibri Bold" charset="0"/>
              </a:rPr>
              <a:t>Ciblage génique et modification par endonucléases</a:t>
            </a:r>
            <a:endParaRPr lang="fr-FR" sz="1800" b="1">
              <a:solidFill>
                <a:srgbClr val="000090"/>
              </a:solidFill>
              <a:latin typeface="Comic Sans MS" charset="0"/>
              <a:sym typeface="Calibri Bold" charset="0"/>
            </a:endParaRPr>
          </a:p>
        </p:txBody>
      </p:sp>
      <p:pic>
        <p:nvPicPr>
          <p:cNvPr id="74755" name="Imag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55725" y="904875"/>
            <a:ext cx="644207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2"/>
          <p:cNvSpPr txBox="1">
            <a:spLocks noChangeArrowheads="1"/>
          </p:cNvSpPr>
          <p:nvPr/>
        </p:nvSpPr>
        <p:spPr bwMode="auto">
          <a:xfrm>
            <a:off x="5856288" y="6399213"/>
            <a:ext cx="3119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100" b="1" i="1">
                <a:latin typeface="Comic Sans MS" charset="0"/>
              </a:rPr>
              <a:t>L. Naldini, Nature Reviews Genetics, 2011</a:t>
            </a:r>
            <a:endParaRPr lang="fr-FR" sz="1100" b="1" i="1">
              <a:solidFill>
                <a:srgbClr val="000099"/>
              </a:solidFill>
              <a:latin typeface="Comic Sans MS" charset="0"/>
            </a:endParaRPr>
          </a:p>
        </p:txBody>
      </p:sp>
      <p:sp>
        <p:nvSpPr>
          <p:cNvPr id="34821" name="Straight Connector 56337"/>
          <p:cNvSpPr>
            <a:spLocks noChangeShapeType="1"/>
          </p:cNvSpPr>
          <p:nvPr/>
        </p:nvSpPr>
        <p:spPr bwMode="auto">
          <a:xfrm>
            <a:off x="0" y="80962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6" name="Ellipse 5"/>
          <p:cNvSpPr/>
          <p:nvPr/>
        </p:nvSpPr>
        <p:spPr>
          <a:xfrm>
            <a:off x="3133725" y="3684588"/>
            <a:ext cx="5256213" cy="262731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06400" y="217488"/>
            <a:ext cx="83423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600" b="1">
                <a:latin typeface="Comic Sans MS" charset="0"/>
              </a:rPr>
              <a:t>L</a:t>
            </a:r>
            <a:r>
              <a:rPr lang="ja-JP" altLang="fr-FR" sz="2600" b="1">
                <a:latin typeface="Comic Sans MS" charset="0"/>
              </a:rPr>
              <a:t>’</a:t>
            </a:r>
            <a:r>
              <a:rPr lang="fr-FR" altLang="ja-JP" sz="2600" b="1">
                <a:latin typeface="Comic Sans MS" charset="0"/>
              </a:rPr>
              <a:t>avenir: correction génique ??</a:t>
            </a:r>
            <a:endParaRPr lang="fr-FR" sz="2600" b="1">
              <a:latin typeface="Comic Sans MS" charset="0"/>
            </a:endParaRPr>
          </a:p>
        </p:txBody>
      </p:sp>
      <p:sp>
        <p:nvSpPr>
          <p:cNvPr id="35843" name="Straight Connector 56337"/>
          <p:cNvSpPr>
            <a:spLocks noChangeShapeType="1"/>
          </p:cNvSpPr>
          <p:nvPr/>
        </p:nvSpPr>
        <p:spPr bwMode="auto">
          <a:xfrm>
            <a:off x="0" y="80962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grpSp>
        <p:nvGrpSpPr>
          <p:cNvPr id="75780" name="Grouper 16"/>
          <p:cNvGrpSpPr>
            <a:grpSpLocks/>
          </p:cNvGrpSpPr>
          <p:nvPr/>
        </p:nvGrpSpPr>
        <p:grpSpPr bwMode="auto">
          <a:xfrm>
            <a:off x="1116013" y="1104900"/>
            <a:ext cx="7621587" cy="5051425"/>
            <a:chOff x="1116013" y="1104900"/>
            <a:chExt cx="7621587" cy="5051425"/>
          </a:xfrm>
        </p:grpSpPr>
        <p:pic>
          <p:nvPicPr>
            <p:cNvPr id="75782" name="Image 3"/>
            <p:cNvPicPr>
              <a:picLocks noChangeAspect="1"/>
            </p:cNvPicPr>
            <p:nvPr/>
          </p:nvPicPr>
          <p:blipFill>
            <a:blip r:embed="rId2" cstate="email">
              <a:extLst>
                <a:ext uri="{28A0092B-C50C-407E-A947-70E740481C1C}">
                  <a14:useLocalDpi xmlns:a14="http://schemas.microsoft.com/office/drawing/2010/main" val="0"/>
                </a:ext>
              </a:extLst>
            </a:blip>
            <a:srcRect l="710" t="1547" r="5807" b="10410"/>
            <a:stretch>
              <a:fillRect/>
            </a:stretch>
          </p:blipFill>
          <p:spPr bwMode="auto">
            <a:xfrm>
              <a:off x="1116013" y="1104900"/>
              <a:ext cx="6376987" cy="5051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83" name="Ellipse 6"/>
            <p:cNvSpPr>
              <a:spLocks noChangeArrowheads="1"/>
            </p:cNvSpPr>
            <p:nvPr/>
          </p:nvSpPr>
          <p:spPr bwMode="auto">
            <a:xfrm>
              <a:off x="6443663" y="3573463"/>
              <a:ext cx="1152525" cy="6477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chemeClr val="tx1"/>
                </a:solidFill>
                <a:latin typeface="Arial" charset="0"/>
              </a:endParaRPr>
            </a:p>
          </p:txBody>
        </p:sp>
        <p:sp>
          <p:nvSpPr>
            <p:cNvPr id="75784" name="ZoneTexte 7"/>
            <p:cNvSpPr txBox="1">
              <a:spLocks noChangeArrowheads="1"/>
            </p:cNvSpPr>
            <p:nvPr/>
          </p:nvSpPr>
          <p:spPr bwMode="auto">
            <a:xfrm>
              <a:off x="6084888" y="4292600"/>
              <a:ext cx="26527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600" b="1">
                  <a:latin typeface="Comic Sans MS" charset="0"/>
                </a:rPr>
                <a:t>Recombinaison homologue</a:t>
              </a:r>
            </a:p>
          </p:txBody>
        </p:sp>
        <p:pic>
          <p:nvPicPr>
            <p:cNvPr id="75785" name="Image 3"/>
            <p:cNvPicPr>
              <a:picLocks noChangeAspect="1"/>
            </p:cNvPicPr>
            <p:nvPr/>
          </p:nvPicPr>
          <p:blipFill>
            <a:blip r:embed="rId3" cstate="email">
              <a:extLst>
                <a:ext uri="{28A0092B-C50C-407E-A947-70E740481C1C}">
                  <a14:useLocalDpi xmlns:a14="http://schemas.microsoft.com/office/drawing/2010/main" val="0"/>
                </a:ext>
              </a:extLst>
            </a:blip>
            <a:srcRect l="2393" t="3212" r="76312" b="92729"/>
            <a:stretch>
              <a:fillRect/>
            </a:stretch>
          </p:blipFill>
          <p:spPr bwMode="auto">
            <a:xfrm>
              <a:off x="1473200" y="1673813"/>
              <a:ext cx="1452619" cy="2329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5786" name="Image 3"/>
            <p:cNvPicPr>
              <a:picLocks noChangeAspect="1"/>
            </p:cNvPicPr>
            <p:nvPr/>
          </p:nvPicPr>
          <p:blipFill>
            <a:blip r:embed="rId3" cstate="email">
              <a:extLst>
                <a:ext uri="{28A0092B-C50C-407E-A947-70E740481C1C}">
                  <a14:useLocalDpi xmlns:a14="http://schemas.microsoft.com/office/drawing/2010/main" val="0"/>
                </a:ext>
              </a:extLst>
            </a:blip>
            <a:srcRect l="2393" t="3212" r="76312" b="92729"/>
            <a:stretch>
              <a:fillRect/>
            </a:stretch>
          </p:blipFill>
          <p:spPr bwMode="auto">
            <a:xfrm>
              <a:off x="5076825" y="1644923"/>
              <a:ext cx="1452619" cy="2329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5787" name="Image 3"/>
            <p:cNvPicPr>
              <a:picLocks noChangeAspect="1"/>
            </p:cNvPicPr>
            <p:nvPr/>
          </p:nvPicPr>
          <p:blipFill>
            <a:blip r:embed="rId4">
              <a:extLst>
                <a:ext uri="{28A0092B-C50C-407E-A947-70E740481C1C}">
                  <a14:useLocalDpi xmlns:a14="http://schemas.microsoft.com/office/drawing/2010/main" val="0"/>
                </a:ext>
              </a:extLst>
            </a:blip>
            <a:srcRect l="2393" t="3212" r="76312" b="92729"/>
            <a:stretch>
              <a:fillRect/>
            </a:stretch>
          </p:blipFill>
          <p:spPr bwMode="auto">
            <a:xfrm>
              <a:off x="4628421" y="2568341"/>
              <a:ext cx="1530057" cy="354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5788" name="Image 3"/>
            <p:cNvPicPr>
              <a:picLocks noChangeAspect="1"/>
            </p:cNvPicPr>
            <p:nvPr/>
          </p:nvPicPr>
          <p:blipFill>
            <a:blip r:embed="rId5" cstate="email">
              <a:extLst>
                <a:ext uri="{28A0092B-C50C-407E-A947-70E740481C1C}">
                  <a14:useLocalDpi xmlns:a14="http://schemas.microsoft.com/office/drawing/2010/main" val="0"/>
                </a:ext>
              </a:extLst>
            </a:blip>
            <a:srcRect l="2393" t="3212" r="76312" b="92729"/>
            <a:stretch>
              <a:fillRect/>
            </a:stretch>
          </p:blipFill>
          <p:spPr bwMode="auto">
            <a:xfrm rot="3754025">
              <a:off x="4556859" y="2727458"/>
              <a:ext cx="1028340" cy="2449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10"/>
            <p:cNvCxnSpPr/>
            <p:nvPr/>
          </p:nvCxnSpPr>
          <p:spPr>
            <a:xfrm>
              <a:off x="4716463" y="2425700"/>
              <a:ext cx="576262" cy="787400"/>
            </a:xfrm>
            <a:prstGeom prst="line">
              <a:avLst/>
            </a:prstGeom>
            <a:ln>
              <a:solidFill>
                <a:srgbClr val="000000"/>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75790" name="Ellipse 6"/>
            <p:cNvSpPr>
              <a:spLocks noChangeArrowheads="1"/>
            </p:cNvSpPr>
            <p:nvPr/>
          </p:nvSpPr>
          <p:spPr bwMode="auto">
            <a:xfrm>
              <a:off x="5862538" y="1828800"/>
              <a:ext cx="1438461" cy="1449389"/>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chemeClr val="tx1"/>
                </a:solidFill>
                <a:latin typeface="Arial" charset="0"/>
              </a:endParaRPr>
            </a:p>
          </p:txBody>
        </p:sp>
      </p:grpSp>
      <p:sp>
        <p:nvSpPr>
          <p:cNvPr id="75781" name="ZoneTexte 9"/>
          <p:cNvSpPr txBox="1">
            <a:spLocks noChangeArrowheads="1"/>
          </p:cNvSpPr>
          <p:nvPr/>
        </p:nvSpPr>
        <p:spPr bwMode="auto">
          <a:xfrm>
            <a:off x="1473200" y="6156325"/>
            <a:ext cx="29543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1600" b="1">
                <a:latin typeface="Comic Sans MS" charset="0"/>
              </a:rPr>
              <a:t>Régulation non physiologique</a:t>
            </a:r>
          </a:p>
          <a:p>
            <a:pPr eaLnBrk="1" hangingPunct="1"/>
            <a:r>
              <a:rPr lang="fr-FR" sz="1600" b="1">
                <a:latin typeface="Comic Sans MS" charset="0"/>
              </a:rPr>
              <a:t>du transgène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1"/>
          <p:cNvSpPr>
            <a:spLocks noGrp="1"/>
          </p:cNvSpPr>
          <p:nvPr>
            <p:ph type="title"/>
          </p:nvPr>
        </p:nvSpPr>
        <p:spPr>
          <a:xfrm>
            <a:off x="-265113" y="-166688"/>
            <a:ext cx="9471026" cy="1143001"/>
          </a:xfrm>
        </p:spPr>
        <p:txBody>
          <a:bodyPr/>
          <a:lstStyle/>
          <a:p>
            <a:r>
              <a:rPr lang="fr-FR" sz="2800" b="1">
                <a:solidFill>
                  <a:srgbClr val="000000"/>
                </a:solidFill>
                <a:latin typeface="Comic Sans MS" charset="0"/>
                <a:ea typeface="MS PGothic" charset="0"/>
              </a:rPr>
              <a:t>Limites de la « réparation génique »</a:t>
            </a:r>
          </a:p>
        </p:txBody>
      </p:sp>
      <p:grpSp>
        <p:nvGrpSpPr>
          <p:cNvPr id="2" name="Grouper 22"/>
          <p:cNvGrpSpPr>
            <a:grpSpLocks/>
          </p:cNvGrpSpPr>
          <p:nvPr/>
        </p:nvGrpSpPr>
        <p:grpSpPr bwMode="auto">
          <a:xfrm>
            <a:off x="3871913" y="3125788"/>
            <a:ext cx="2597150" cy="1573212"/>
            <a:chOff x="2261336" y="2855776"/>
            <a:chExt cx="3138944" cy="1786203"/>
          </a:xfrm>
        </p:grpSpPr>
        <p:pic>
          <p:nvPicPr>
            <p:cNvPr id="76811" name="Image 19"/>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21964" y="2855776"/>
              <a:ext cx="2104166" cy="178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2" name="ZoneTexte 21"/>
            <p:cNvSpPr txBox="1">
              <a:spLocks noChangeArrowheads="1"/>
            </p:cNvSpPr>
            <p:nvPr/>
          </p:nvSpPr>
          <p:spPr bwMode="auto">
            <a:xfrm>
              <a:off x="2261336" y="3454349"/>
              <a:ext cx="3138944" cy="59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1400">
                  <a:latin typeface="Comic Sans MS" charset="0"/>
                </a:rPr>
                <a:t>Cycle</a:t>
              </a:r>
            </a:p>
            <a:p>
              <a:pPr algn="ctr"/>
              <a:r>
                <a:rPr lang="fr-FR" sz="1400">
                  <a:latin typeface="Comic Sans MS" charset="0"/>
                </a:rPr>
                <a:t> cellulaire</a:t>
              </a:r>
            </a:p>
          </p:txBody>
        </p:sp>
      </p:grpSp>
      <p:pic>
        <p:nvPicPr>
          <p:cNvPr id="24" name="Image 2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40500" y="1384300"/>
            <a:ext cx="1990725" cy="36845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ZoneTexte 27"/>
          <p:cNvSpPr txBox="1">
            <a:spLocks noChangeArrowheads="1"/>
          </p:cNvSpPr>
          <p:nvPr/>
        </p:nvSpPr>
        <p:spPr bwMode="auto">
          <a:xfrm>
            <a:off x="6276975" y="5068888"/>
            <a:ext cx="1857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endParaRPr lang="en-US" sz="1400">
              <a:solidFill>
                <a:srgbClr val="C0504D"/>
              </a:solidFill>
              <a:latin typeface="Arial" charset="0"/>
            </a:endParaRPr>
          </a:p>
        </p:txBody>
      </p:sp>
      <p:sp>
        <p:nvSpPr>
          <p:cNvPr id="39942" name="Straight Connector 56337"/>
          <p:cNvSpPr>
            <a:spLocks noChangeShapeType="1"/>
          </p:cNvSpPr>
          <p:nvPr/>
        </p:nvSpPr>
        <p:spPr bwMode="auto">
          <a:xfrm>
            <a:off x="0" y="908050"/>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90117" name="ZoneTexte 2"/>
          <p:cNvSpPr txBox="1">
            <a:spLocks noChangeArrowheads="1"/>
          </p:cNvSpPr>
          <p:nvPr/>
        </p:nvSpPr>
        <p:spPr bwMode="auto">
          <a:xfrm>
            <a:off x="5827713" y="5376863"/>
            <a:ext cx="4573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600" b="1">
                <a:solidFill>
                  <a:srgbClr val="030A99"/>
                </a:solidFill>
                <a:latin typeface="Comic Sans MS" charset="0"/>
              </a:rPr>
              <a:t>La recombinaison homologue</a:t>
            </a:r>
          </a:p>
          <a:p>
            <a:r>
              <a:rPr lang="fr-FR" sz="1600" b="1">
                <a:solidFill>
                  <a:srgbClr val="030A99"/>
                </a:solidFill>
                <a:latin typeface="Comic Sans MS" charset="0"/>
              </a:rPr>
              <a:t>nécessite la mise en cycle</a:t>
            </a:r>
          </a:p>
        </p:txBody>
      </p:sp>
      <p:sp>
        <p:nvSpPr>
          <p:cNvPr id="15" name="ZoneTexte 14"/>
          <p:cNvSpPr txBox="1">
            <a:spLocks noChangeArrowheads="1"/>
          </p:cNvSpPr>
          <p:nvPr/>
        </p:nvSpPr>
        <p:spPr bwMode="auto">
          <a:xfrm>
            <a:off x="395288" y="5405438"/>
            <a:ext cx="49799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600" b="1">
                <a:solidFill>
                  <a:srgbClr val="030A99"/>
                </a:solidFill>
                <a:latin typeface="Comic Sans MS" charset="0"/>
              </a:rPr>
              <a:t>La plupart des cellules souches sont quiescentes</a:t>
            </a:r>
          </a:p>
          <a:p>
            <a:endParaRPr lang="fr-FR" sz="1600" b="1">
              <a:solidFill>
                <a:srgbClr val="030A99"/>
              </a:solidFill>
              <a:latin typeface="Comic Sans MS" charset="0"/>
            </a:endParaRPr>
          </a:p>
        </p:txBody>
      </p:sp>
      <p:pic>
        <p:nvPicPr>
          <p:cNvPr id="17" name="Image 3"/>
          <p:cNvPicPr>
            <a:picLocks noChangeAspect="1"/>
          </p:cNvPicPr>
          <p:nvPr/>
        </p:nvPicPr>
        <p:blipFill>
          <a:blip r:embed="rId4" cstate="email">
            <a:extLst>
              <a:ext uri="{28A0092B-C50C-407E-A947-70E740481C1C}">
                <a14:useLocalDpi xmlns:a14="http://schemas.microsoft.com/office/drawing/2010/main" val="0"/>
              </a:ext>
            </a:extLst>
          </a:blip>
          <a:srcRect l="710" t="1547" r="5807" b="10410"/>
          <a:stretch>
            <a:fillRect/>
          </a:stretch>
        </p:blipFill>
        <p:spPr bwMode="auto">
          <a:xfrm>
            <a:off x="142875" y="1882775"/>
            <a:ext cx="4064000" cy="321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Ellipse 17"/>
          <p:cNvSpPr/>
          <p:nvPr/>
        </p:nvSpPr>
        <p:spPr>
          <a:xfrm>
            <a:off x="4330700" y="2973388"/>
            <a:ext cx="1068388" cy="1820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1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15"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e 267"/>
          <p:cNvGrpSpPr>
            <a:grpSpLocks/>
          </p:cNvGrpSpPr>
          <p:nvPr/>
        </p:nvGrpSpPr>
        <p:grpSpPr bwMode="auto">
          <a:xfrm>
            <a:off x="179388" y="2333625"/>
            <a:ext cx="8964612" cy="2247900"/>
            <a:chOff x="251520" y="2540984"/>
            <a:chExt cx="8906696" cy="1896128"/>
          </a:xfrm>
        </p:grpSpPr>
        <p:grpSp>
          <p:nvGrpSpPr>
            <p:cNvPr id="77831" name="Groupe 265"/>
            <p:cNvGrpSpPr>
              <a:grpSpLocks/>
            </p:cNvGrpSpPr>
            <p:nvPr/>
          </p:nvGrpSpPr>
          <p:grpSpPr bwMode="auto">
            <a:xfrm>
              <a:off x="251520" y="2550096"/>
              <a:ext cx="8906696" cy="1887016"/>
              <a:chOff x="251520" y="2550096"/>
              <a:chExt cx="8906696" cy="1887016"/>
            </a:xfrm>
          </p:grpSpPr>
          <p:grpSp>
            <p:nvGrpSpPr>
              <p:cNvPr id="77833" name="Shape 203"/>
              <p:cNvGrpSpPr>
                <a:grpSpLocks/>
              </p:cNvGrpSpPr>
              <p:nvPr/>
            </p:nvGrpSpPr>
            <p:grpSpPr bwMode="auto">
              <a:xfrm>
                <a:off x="6839608" y="3077204"/>
                <a:ext cx="808023" cy="694341"/>
                <a:chOff x="3662150" y="4860888"/>
                <a:chExt cx="841800" cy="784500"/>
              </a:xfrm>
            </p:grpSpPr>
            <p:sp>
              <p:nvSpPr>
                <p:cNvPr id="77919" name="Shape 204"/>
                <p:cNvSpPr>
                  <a:spLocks noChangeArrowheads="1"/>
                </p:cNvSpPr>
                <p:nvPr/>
              </p:nvSpPr>
              <p:spPr bwMode="auto">
                <a:xfrm>
                  <a:off x="3662212" y="4863246"/>
                  <a:ext cx="841306" cy="782196"/>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920" name="Shape 205"/>
                <p:cNvSpPr>
                  <a:spLocks noChangeArrowheads="1"/>
                </p:cNvSpPr>
                <p:nvPr/>
              </p:nvSpPr>
              <p:spPr bwMode="auto">
                <a:xfrm>
                  <a:off x="3724653" y="4922251"/>
                  <a:ext cx="716425" cy="664185"/>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06" name="Shape 206"/>
                <p:cNvSpPr/>
                <p:nvPr/>
              </p:nvSpPr>
              <p:spPr>
                <a:xfrm>
                  <a:off x="3821797" y="4971577"/>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07" name="Shape 207"/>
                <p:cNvSpPr/>
                <p:nvPr/>
              </p:nvSpPr>
              <p:spPr>
                <a:xfrm>
                  <a:off x="3960972" y="512395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08" name="Shape 208"/>
                <p:cNvSpPr/>
                <p:nvPr/>
              </p:nvSpPr>
              <p:spPr>
                <a:xfrm>
                  <a:off x="3914697" y="497155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09" name="Shape 209"/>
                <p:cNvSpPr/>
                <p:nvPr/>
              </p:nvSpPr>
              <p:spPr>
                <a:xfrm>
                  <a:off x="4079097" y="497155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0" name="Shape 210"/>
                <p:cNvSpPr/>
                <p:nvPr/>
              </p:nvSpPr>
              <p:spPr>
                <a:xfrm>
                  <a:off x="4151822" y="512395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1" name="Shape 211"/>
                <p:cNvSpPr/>
                <p:nvPr/>
              </p:nvSpPr>
              <p:spPr>
                <a:xfrm>
                  <a:off x="4039447" y="5064477"/>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2" name="Shape 212"/>
                <p:cNvSpPr/>
                <p:nvPr/>
              </p:nvSpPr>
              <p:spPr>
                <a:xfrm>
                  <a:off x="3770122" y="5064477"/>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3" name="Shape 213"/>
                <p:cNvSpPr/>
                <p:nvPr/>
              </p:nvSpPr>
              <p:spPr>
                <a:xfrm>
                  <a:off x="3734747" y="5228727"/>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4" name="Shape 214"/>
                <p:cNvSpPr/>
                <p:nvPr/>
              </p:nvSpPr>
              <p:spPr>
                <a:xfrm>
                  <a:off x="3806897" y="533790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5" name="Shape 215"/>
                <p:cNvSpPr/>
                <p:nvPr/>
              </p:nvSpPr>
              <p:spPr>
                <a:xfrm>
                  <a:off x="3944447" y="5404527"/>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6" name="Shape 216"/>
                <p:cNvSpPr/>
                <p:nvPr/>
              </p:nvSpPr>
              <p:spPr>
                <a:xfrm>
                  <a:off x="3875047" y="529975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7" name="Shape 217"/>
                <p:cNvSpPr/>
                <p:nvPr/>
              </p:nvSpPr>
              <p:spPr>
                <a:xfrm>
                  <a:off x="3841997" y="5162090"/>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8" name="Shape 218"/>
                <p:cNvSpPr/>
                <p:nvPr/>
              </p:nvSpPr>
              <p:spPr>
                <a:xfrm>
                  <a:off x="4090672" y="5228715"/>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19" name="Shape 219"/>
                <p:cNvSpPr/>
                <p:nvPr/>
              </p:nvSpPr>
              <p:spPr>
                <a:xfrm>
                  <a:off x="4079097" y="5404515"/>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20" name="Shape 220"/>
                <p:cNvSpPr/>
                <p:nvPr/>
              </p:nvSpPr>
              <p:spPr>
                <a:xfrm>
                  <a:off x="4185497" y="5345990"/>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21" name="Shape 221"/>
                <p:cNvSpPr/>
                <p:nvPr/>
              </p:nvSpPr>
              <p:spPr>
                <a:xfrm>
                  <a:off x="4264972" y="519380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22" name="Shape 222"/>
                <p:cNvSpPr/>
                <p:nvPr/>
              </p:nvSpPr>
              <p:spPr>
                <a:xfrm>
                  <a:off x="4230272" y="501800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23" name="Shape 223"/>
                <p:cNvSpPr/>
                <p:nvPr/>
              </p:nvSpPr>
              <p:spPr>
                <a:xfrm>
                  <a:off x="4021110" y="491940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24" name="Shape 224"/>
                <p:cNvSpPr/>
                <p:nvPr/>
              </p:nvSpPr>
              <p:spPr>
                <a:xfrm>
                  <a:off x="4151822" y="513270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25" name="Shape 225"/>
                <p:cNvSpPr/>
                <p:nvPr/>
              </p:nvSpPr>
              <p:spPr>
                <a:xfrm>
                  <a:off x="3979360" y="5279777"/>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26" name="Shape 226"/>
                <p:cNvSpPr/>
                <p:nvPr/>
              </p:nvSpPr>
              <p:spPr>
                <a:xfrm>
                  <a:off x="4125385" y="4948152"/>
                  <a:ext cx="164400" cy="175800"/>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grpSp>
          <p:grpSp>
            <p:nvGrpSpPr>
              <p:cNvPr id="77834" name="Shape 227"/>
              <p:cNvGrpSpPr>
                <a:grpSpLocks/>
              </p:cNvGrpSpPr>
              <p:nvPr/>
            </p:nvGrpSpPr>
            <p:grpSpPr bwMode="auto">
              <a:xfrm>
                <a:off x="4317443" y="3077282"/>
                <a:ext cx="807983" cy="694190"/>
                <a:chOff x="2380278" y="383690"/>
                <a:chExt cx="750899" cy="671400"/>
              </a:xfrm>
            </p:grpSpPr>
            <p:sp>
              <p:nvSpPr>
                <p:cNvPr id="77905" name="Shape 228"/>
                <p:cNvSpPr>
                  <a:spLocks noChangeArrowheads="1"/>
                </p:cNvSpPr>
                <p:nvPr/>
              </p:nvSpPr>
              <p:spPr bwMode="auto">
                <a:xfrm>
                  <a:off x="2380475" y="385633"/>
                  <a:ext cx="750495" cy="669573"/>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906" name="Shape 229"/>
                <p:cNvSpPr>
                  <a:spLocks noChangeArrowheads="1"/>
                </p:cNvSpPr>
                <p:nvPr/>
              </p:nvSpPr>
              <p:spPr bwMode="auto">
                <a:xfrm>
                  <a:off x="2433244" y="432257"/>
                  <a:ext cx="639094" cy="571145"/>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30" name="Shape 230"/>
                <p:cNvSpPr/>
                <p:nvPr/>
              </p:nvSpPr>
              <p:spPr>
                <a:xfrm>
                  <a:off x="2735350" y="478941"/>
                  <a:ext cx="281099" cy="2888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31" name="Shape 231"/>
                <p:cNvSpPr/>
                <p:nvPr/>
              </p:nvSpPr>
              <p:spPr>
                <a:xfrm>
                  <a:off x="2735350" y="671027"/>
                  <a:ext cx="281099" cy="2888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32" name="Shape 232"/>
                <p:cNvSpPr/>
                <p:nvPr/>
              </p:nvSpPr>
              <p:spPr>
                <a:xfrm>
                  <a:off x="2499339" y="478941"/>
                  <a:ext cx="282600" cy="2888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33" name="Shape 233"/>
                <p:cNvSpPr/>
                <p:nvPr/>
              </p:nvSpPr>
              <p:spPr>
                <a:xfrm>
                  <a:off x="2499339" y="671027"/>
                  <a:ext cx="282600" cy="2888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grpSp>
          <p:grpSp>
            <p:nvGrpSpPr>
              <p:cNvPr id="77835" name="Shape 234"/>
              <p:cNvGrpSpPr>
                <a:grpSpLocks/>
              </p:cNvGrpSpPr>
              <p:nvPr/>
            </p:nvGrpSpPr>
            <p:grpSpPr bwMode="auto">
              <a:xfrm>
                <a:off x="5527242" y="3077282"/>
                <a:ext cx="807983" cy="694190"/>
                <a:chOff x="3569246" y="383690"/>
                <a:chExt cx="750899" cy="671400"/>
              </a:xfrm>
            </p:grpSpPr>
            <p:grpSp>
              <p:nvGrpSpPr>
                <p:cNvPr id="77878" name="Shape 235"/>
                <p:cNvGrpSpPr>
                  <a:grpSpLocks/>
                </p:cNvGrpSpPr>
                <p:nvPr/>
              </p:nvGrpSpPr>
              <p:grpSpPr bwMode="auto">
                <a:xfrm>
                  <a:off x="3569246" y="383690"/>
                  <a:ext cx="750899" cy="671400"/>
                  <a:chOff x="3569246" y="383690"/>
                  <a:chExt cx="750899" cy="671400"/>
                </a:xfrm>
              </p:grpSpPr>
              <p:sp>
                <p:nvSpPr>
                  <p:cNvPr id="77903" name="Shape 236"/>
                  <p:cNvSpPr>
                    <a:spLocks noChangeArrowheads="1"/>
                  </p:cNvSpPr>
                  <p:nvPr/>
                </p:nvSpPr>
                <p:spPr bwMode="auto">
                  <a:xfrm>
                    <a:off x="3569393" y="385633"/>
                    <a:ext cx="750495" cy="669573"/>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904" name="Shape 237"/>
                  <p:cNvSpPr>
                    <a:spLocks noChangeArrowheads="1"/>
                  </p:cNvSpPr>
                  <p:nvPr/>
                </p:nvSpPr>
                <p:spPr bwMode="auto">
                  <a:xfrm>
                    <a:off x="3622162" y="432257"/>
                    <a:ext cx="639094" cy="571145"/>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grpSp>
            <p:sp>
              <p:nvSpPr>
                <p:cNvPr id="238" name="Shape 238"/>
                <p:cNvSpPr/>
                <p:nvPr/>
              </p:nvSpPr>
              <p:spPr>
                <a:xfrm>
                  <a:off x="3736148" y="755697"/>
                  <a:ext cx="211500" cy="2174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39" name="Shape 239"/>
                <p:cNvSpPr/>
                <p:nvPr/>
              </p:nvSpPr>
              <p:spPr>
                <a:xfrm>
                  <a:off x="3630371" y="610681"/>
                  <a:ext cx="211500" cy="2174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40" name="Shape 240"/>
                <p:cNvSpPr/>
                <p:nvPr/>
              </p:nvSpPr>
              <p:spPr>
                <a:xfrm>
                  <a:off x="3895517" y="785393"/>
                  <a:ext cx="211500" cy="2174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41" name="Shape 241"/>
                <p:cNvSpPr/>
                <p:nvPr/>
              </p:nvSpPr>
              <p:spPr>
                <a:xfrm>
                  <a:off x="3841798" y="634518"/>
                  <a:ext cx="211500" cy="2174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42" name="Shape 242"/>
                <p:cNvSpPr/>
                <p:nvPr/>
              </p:nvSpPr>
              <p:spPr>
                <a:xfrm>
                  <a:off x="4037216" y="676629"/>
                  <a:ext cx="211500" cy="2174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43" name="Shape 243"/>
                <p:cNvSpPr/>
                <p:nvPr/>
              </p:nvSpPr>
              <p:spPr>
                <a:xfrm>
                  <a:off x="3713262" y="478941"/>
                  <a:ext cx="211500" cy="2174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44" name="Shape 244"/>
                <p:cNvSpPr/>
                <p:nvPr/>
              </p:nvSpPr>
              <p:spPr>
                <a:xfrm>
                  <a:off x="3838912" y="440737"/>
                  <a:ext cx="211500" cy="2174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45" name="Shape 245"/>
                <p:cNvSpPr/>
                <p:nvPr/>
              </p:nvSpPr>
              <p:spPr>
                <a:xfrm>
                  <a:off x="4001294" y="525754"/>
                  <a:ext cx="211500" cy="2174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grpSp>
          <p:pic>
            <p:nvPicPr>
              <p:cNvPr id="77836" name="Shape 246"/>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8376" y="2843137"/>
                <a:ext cx="1479840" cy="116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7" name="Shape 247"/>
              <p:cNvGrpSpPr>
                <a:grpSpLocks/>
              </p:cNvGrpSpPr>
              <p:nvPr/>
            </p:nvGrpSpPr>
            <p:grpSpPr bwMode="auto">
              <a:xfrm>
                <a:off x="3039819" y="3077282"/>
                <a:ext cx="807983" cy="694190"/>
                <a:chOff x="0" y="383690"/>
                <a:chExt cx="750899" cy="671400"/>
              </a:xfrm>
            </p:grpSpPr>
            <p:sp>
              <p:nvSpPr>
                <p:cNvPr id="77869" name="Shape 248"/>
                <p:cNvSpPr>
                  <a:spLocks noChangeArrowheads="1"/>
                </p:cNvSpPr>
                <p:nvPr/>
              </p:nvSpPr>
              <p:spPr bwMode="auto">
                <a:xfrm>
                  <a:off x="249" y="385633"/>
                  <a:ext cx="750495" cy="669573"/>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870" name="Shape 249"/>
                <p:cNvSpPr>
                  <a:spLocks noChangeArrowheads="1"/>
                </p:cNvSpPr>
                <p:nvPr/>
              </p:nvSpPr>
              <p:spPr bwMode="auto">
                <a:xfrm>
                  <a:off x="53019" y="432257"/>
                  <a:ext cx="639094" cy="571145"/>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50" name="Shape 250"/>
                <p:cNvSpPr/>
                <p:nvPr/>
              </p:nvSpPr>
              <p:spPr>
                <a:xfrm>
                  <a:off x="96715" y="491216"/>
                  <a:ext cx="526800" cy="4826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874" name="Shape 251"/>
                <p:cNvSpPr>
                  <a:spLocks noChangeArrowheads="1"/>
                </p:cNvSpPr>
                <p:nvPr/>
              </p:nvSpPr>
              <p:spPr bwMode="auto">
                <a:xfrm rot="-9144558">
                  <a:off x="463446" y="476291"/>
                  <a:ext cx="104072" cy="55690"/>
                </a:xfrm>
                <a:prstGeom prst="ellipse">
                  <a:avLst/>
                </a:prstGeom>
                <a:solidFill>
                  <a:srgbClr val="FFFFFF"/>
                </a:solidFill>
                <a:ln w="9525">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875" name="Shape 252"/>
                <p:cNvSpPr>
                  <a:spLocks noChangeArrowheads="1"/>
                </p:cNvSpPr>
                <p:nvPr/>
              </p:nvSpPr>
              <p:spPr bwMode="auto">
                <a:xfrm rot="-7671535">
                  <a:off x="548745" y="528226"/>
                  <a:ext cx="93248" cy="64496"/>
                </a:xfrm>
                <a:prstGeom prst="ellipse">
                  <a:avLst/>
                </a:prstGeom>
                <a:solidFill>
                  <a:srgbClr val="FFFFFF"/>
                </a:solidFill>
                <a:ln w="9525">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876" name="Shape 253"/>
                <p:cNvSpPr>
                  <a:spLocks noChangeArrowheads="1"/>
                </p:cNvSpPr>
                <p:nvPr/>
              </p:nvSpPr>
              <p:spPr bwMode="auto">
                <a:xfrm>
                  <a:off x="259697" y="664083"/>
                  <a:ext cx="99675" cy="102313"/>
                </a:xfrm>
                <a:prstGeom prst="ellipse">
                  <a:avLst/>
                </a:prstGeom>
                <a:solidFill>
                  <a:srgbClr val="FFFFFF"/>
                </a:solidFill>
                <a:ln w="9525">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877" name="Shape 254"/>
                <p:cNvSpPr>
                  <a:spLocks noChangeArrowheads="1"/>
                </p:cNvSpPr>
                <p:nvPr/>
              </p:nvSpPr>
              <p:spPr bwMode="auto">
                <a:xfrm>
                  <a:off x="335920" y="715887"/>
                  <a:ext cx="99675" cy="102313"/>
                </a:xfrm>
                <a:prstGeom prst="ellipse">
                  <a:avLst/>
                </a:prstGeom>
                <a:solidFill>
                  <a:srgbClr val="FFFFFF"/>
                </a:solidFill>
                <a:ln w="9525">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grpSp>
          <p:grpSp>
            <p:nvGrpSpPr>
              <p:cNvPr id="77838" name="Groupe 1"/>
              <p:cNvGrpSpPr>
                <a:grpSpLocks/>
              </p:cNvGrpSpPr>
              <p:nvPr/>
            </p:nvGrpSpPr>
            <p:grpSpPr bwMode="auto">
              <a:xfrm>
                <a:off x="2179801" y="3743037"/>
                <a:ext cx="808023" cy="694075"/>
                <a:chOff x="964012" y="3821238"/>
                <a:chExt cx="841800" cy="784200"/>
              </a:xfrm>
            </p:grpSpPr>
            <p:sp>
              <p:nvSpPr>
                <p:cNvPr id="77863" name="Shape 255"/>
                <p:cNvSpPr>
                  <a:spLocks noChangeArrowheads="1"/>
                </p:cNvSpPr>
                <p:nvPr/>
              </p:nvSpPr>
              <p:spPr bwMode="auto">
                <a:xfrm>
                  <a:off x="964728" y="3821729"/>
                  <a:ext cx="841306" cy="783709"/>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864" name="Shape 256"/>
                <p:cNvSpPr>
                  <a:spLocks noChangeArrowheads="1"/>
                </p:cNvSpPr>
                <p:nvPr/>
              </p:nvSpPr>
              <p:spPr bwMode="auto">
                <a:xfrm>
                  <a:off x="1023883" y="3877709"/>
                  <a:ext cx="716425" cy="667211"/>
                </a:xfrm>
                <a:prstGeom prst="ellipse">
                  <a:avLst/>
                </a:prstGeom>
                <a:solidFill>
                  <a:srgbClr val="FFFFFF"/>
                </a:solidFill>
                <a:ln w="19050">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257" name="Shape 257"/>
                <p:cNvSpPr/>
                <p:nvPr/>
              </p:nvSpPr>
              <p:spPr>
                <a:xfrm>
                  <a:off x="1072431" y="3946849"/>
                  <a:ext cx="590399" cy="563999"/>
                </a:xfrm>
                <a:prstGeom prst="ellipse">
                  <a:avLst/>
                </a:prstGeom>
                <a:gradFill>
                  <a:gsLst>
                    <a:gs pos="0">
                      <a:srgbClr val="FFFFFF"/>
                    </a:gs>
                    <a:gs pos="100000">
                      <a:srgbClr val="FFFFFF"/>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lstStyle>
                  <a:lvl1pPr>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lnSpc>
                      <a:spcPct val="115000"/>
                    </a:lnSpc>
                    <a:spcAft>
                      <a:spcPts val="1000"/>
                    </a:spcAft>
                    <a:buSzPct val="25000"/>
                  </a:pPr>
                  <a:r>
                    <a:rPr lang="en-GB" sz="1100">
                      <a:solidFill>
                        <a:srgbClr val="000000"/>
                      </a:solidFill>
                      <a:latin typeface="Calibri" charset="0"/>
                      <a:sym typeface="Calibri" charset="0"/>
                    </a:rPr>
                    <a:t> </a:t>
                  </a:r>
                </a:p>
              </p:txBody>
            </p:sp>
            <p:sp>
              <p:nvSpPr>
                <p:cNvPr id="77868" name="Shape 258"/>
                <p:cNvSpPr>
                  <a:spLocks noChangeArrowheads="1"/>
                </p:cNvSpPr>
                <p:nvPr/>
              </p:nvSpPr>
              <p:spPr bwMode="auto">
                <a:xfrm rot="-7598832">
                  <a:off x="1577392" y="3991340"/>
                  <a:ext cx="108933" cy="72300"/>
                </a:xfrm>
                <a:prstGeom prst="ellipse">
                  <a:avLst/>
                </a:prstGeom>
                <a:solidFill>
                  <a:srgbClr val="FFFFFF"/>
                </a:solidFill>
                <a:ln w="9525">
                  <a:solidFill>
                    <a:srgbClr val="000000"/>
                  </a:solidFill>
                  <a:round/>
                  <a:headEnd/>
                  <a:tailEnd/>
                </a:ln>
              </p:spPr>
              <p:txBody>
                <a:bodyPr lIns="91425" tIns="45700" rIns="91425" bIns="45700"/>
                <a:lstStyle/>
                <a:p>
                  <a:pPr>
                    <a:lnSpc>
                      <a:spcPct val="115000"/>
                    </a:lnSpc>
                    <a:spcAft>
                      <a:spcPts val="1000"/>
                    </a:spcAft>
                    <a:buSzPct val="25000"/>
                  </a:pPr>
                  <a:r>
                    <a:rPr lang="en-GB" sz="1100">
                      <a:solidFill>
                        <a:srgbClr val="000000"/>
                      </a:solidFill>
                      <a:latin typeface="Calibri" charset="0"/>
                      <a:sym typeface="Calibri" charset="0"/>
                    </a:rPr>
                    <a:t> </a:t>
                  </a:r>
                </a:p>
              </p:txBody>
            </p:sp>
          </p:grpSp>
          <p:grpSp>
            <p:nvGrpSpPr>
              <p:cNvPr id="77839" name="Shape 259"/>
              <p:cNvGrpSpPr>
                <a:grpSpLocks/>
              </p:cNvGrpSpPr>
              <p:nvPr/>
            </p:nvGrpSpPr>
            <p:grpSpPr bwMode="auto">
              <a:xfrm rot="-954504">
                <a:off x="2313343" y="2724546"/>
                <a:ext cx="699574" cy="430466"/>
                <a:chOff x="358874" y="2009910"/>
                <a:chExt cx="1158266" cy="922337"/>
              </a:xfrm>
            </p:grpSpPr>
            <p:pic>
              <p:nvPicPr>
                <p:cNvPr id="77860" name="Shape 260"/>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l="88875" t="19495" r="3706" b="11050"/>
                <a:stretch>
                  <a:fillRect/>
                </a:stretch>
              </p:blipFill>
              <p:spPr bwMode="auto">
                <a:xfrm rot="10802853" flipH="1">
                  <a:off x="672824" y="2058650"/>
                  <a:ext cx="361500" cy="5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1" name="Shape 261"/>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l="88875" t="19495" r="3706" b="11050"/>
                <a:stretch>
                  <a:fillRect/>
                </a:stretch>
              </p:blipFill>
              <p:spPr bwMode="auto">
                <a:xfrm rot="9932228" flipH="1">
                  <a:off x="423645" y="2333912"/>
                  <a:ext cx="361557" cy="56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2" name="Shape 262"/>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l="88875" t="19495" r="3706" b="11050"/>
                <a:stretch>
                  <a:fillRect/>
                </a:stretch>
              </p:blipFill>
              <p:spPr bwMode="auto">
                <a:xfrm rot="12202405" flipH="1">
                  <a:off x="1059359" y="2058698"/>
                  <a:ext cx="361462" cy="56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840" name="Picture 4" descr="Afficher l'image d'origine"/>
              <p:cNvPicPr>
                <a:picLocks noChangeAspect="1" noChangeArrowheads="1"/>
              </p:cNvPicPr>
              <p:nvPr/>
            </p:nvPicPr>
            <p:blipFill>
              <a:blip r:embed="rId5" cstate="email">
                <a:extLst>
                  <a:ext uri="{28A0092B-C50C-407E-A947-70E740481C1C}">
                    <a14:useLocalDpi xmlns:a14="http://schemas.microsoft.com/office/drawing/2010/main" val="0"/>
                  </a:ext>
                </a:extLst>
              </a:blip>
              <a:srcRect t="-2" r="81058" b="61394"/>
              <a:stretch>
                <a:fillRect/>
              </a:stretch>
            </p:blipFill>
            <p:spPr bwMode="auto">
              <a:xfrm>
                <a:off x="1187624" y="2785081"/>
                <a:ext cx="372085" cy="28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1" name="Picture 5"/>
              <p:cNvPicPr>
                <a:picLocks noChangeAspect="1" noChangeArrowheads="1"/>
              </p:cNvPicPr>
              <p:nvPr/>
            </p:nvPicPr>
            <p:blipFill>
              <a:blip r:embed="rId6">
                <a:extLst>
                  <a:ext uri="{28A0092B-C50C-407E-A947-70E740481C1C}">
                    <a14:useLocalDpi xmlns:a14="http://schemas.microsoft.com/office/drawing/2010/main" val="0"/>
                  </a:ext>
                </a:extLst>
              </a:blip>
              <a:srcRect l="3537" t="43851" r="92445" b="48798"/>
              <a:stretch>
                <a:fillRect/>
              </a:stretch>
            </p:blipFill>
            <p:spPr bwMode="auto">
              <a:xfrm>
                <a:off x="1254006" y="3938583"/>
                <a:ext cx="282901" cy="29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2" name="ZoneTexte 6"/>
              <p:cNvSpPr txBox="1">
                <a:spLocks noChangeArrowheads="1"/>
              </p:cNvSpPr>
              <p:nvPr/>
            </p:nvSpPr>
            <p:spPr bwMode="auto">
              <a:xfrm>
                <a:off x="251520" y="3247480"/>
                <a:ext cx="813043" cy="5078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900" b="1">
                    <a:solidFill>
                      <a:srgbClr val="000000"/>
                    </a:solidFill>
                    <a:latin typeface="Arial" charset="0"/>
                  </a:rPr>
                  <a:t>cellule </a:t>
                </a:r>
              </a:p>
              <a:p>
                <a:pPr algn="ctr"/>
                <a:r>
                  <a:rPr lang="fr-FR" sz="900" b="1">
                    <a:solidFill>
                      <a:srgbClr val="000000"/>
                    </a:solidFill>
                    <a:latin typeface="Arial" charset="0"/>
                  </a:rPr>
                  <a:t>germinale</a:t>
                </a:r>
              </a:p>
              <a:p>
                <a:pPr algn="ctr"/>
                <a:r>
                  <a:rPr lang="fr-FR" sz="900" b="1">
                    <a:solidFill>
                      <a:srgbClr val="000000"/>
                    </a:solidFill>
                    <a:latin typeface="Arial" charset="0"/>
                  </a:rPr>
                  <a:t>primordiale</a:t>
                </a:r>
              </a:p>
            </p:txBody>
          </p:sp>
          <p:sp>
            <p:nvSpPr>
              <p:cNvPr id="77843" name="ZoneTexte 7"/>
              <p:cNvSpPr txBox="1">
                <a:spLocks noChangeArrowheads="1"/>
              </p:cNvSpPr>
              <p:nvPr/>
            </p:nvSpPr>
            <p:spPr bwMode="auto">
              <a:xfrm>
                <a:off x="844835" y="2550096"/>
                <a:ext cx="102463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900" b="1">
                    <a:solidFill>
                      <a:srgbClr val="000000"/>
                    </a:solidFill>
                    <a:latin typeface="Arial" charset="0"/>
                  </a:rPr>
                  <a:t>Spermatogonie</a:t>
                </a:r>
              </a:p>
            </p:txBody>
          </p:sp>
          <p:sp>
            <p:nvSpPr>
              <p:cNvPr id="77844" name="ZoneTexte 9"/>
              <p:cNvSpPr txBox="1">
                <a:spLocks noChangeArrowheads="1"/>
              </p:cNvSpPr>
              <p:nvPr/>
            </p:nvSpPr>
            <p:spPr bwMode="auto">
              <a:xfrm>
                <a:off x="1043608" y="4177958"/>
                <a:ext cx="6976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900" b="1">
                    <a:solidFill>
                      <a:srgbClr val="000000"/>
                    </a:solidFill>
                    <a:latin typeface="Arial" charset="0"/>
                  </a:rPr>
                  <a:t>ovogonie</a:t>
                </a:r>
              </a:p>
            </p:txBody>
          </p:sp>
          <p:sp>
            <p:nvSpPr>
              <p:cNvPr id="77845" name="ZoneTexte 11"/>
              <p:cNvSpPr txBox="1">
                <a:spLocks noChangeArrowheads="1"/>
              </p:cNvSpPr>
              <p:nvPr/>
            </p:nvSpPr>
            <p:spPr bwMode="auto">
              <a:xfrm>
                <a:off x="3149092" y="2818432"/>
                <a:ext cx="550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900" b="1">
                    <a:solidFill>
                      <a:srgbClr val="000000"/>
                    </a:solidFill>
                    <a:latin typeface="Arial" charset="0"/>
                  </a:rPr>
                  <a:t>zygote</a:t>
                </a:r>
              </a:p>
            </p:txBody>
          </p:sp>
          <p:sp>
            <p:nvSpPr>
              <p:cNvPr id="77846" name="ZoneTexte 13"/>
              <p:cNvSpPr txBox="1">
                <a:spLocks noChangeArrowheads="1"/>
              </p:cNvSpPr>
              <p:nvPr/>
            </p:nvSpPr>
            <p:spPr bwMode="auto">
              <a:xfrm>
                <a:off x="8021269" y="2844310"/>
                <a:ext cx="8194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900" b="1">
                    <a:solidFill>
                      <a:srgbClr val="000000"/>
                    </a:solidFill>
                    <a:latin typeface="Arial" charset="0"/>
                  </a:rPr>
                  <a:t>blastocyste</a:t>
                </a:r>
              </a:p>
            </p:txBody>
          </p:sp>
          <p:sp>
            <p:nvSpPr>
              <p:cNvPr id="77847" name="ZoneTexte 15"/>
              <p:cNvSpPr txBox="1">
                <a:spLocks noChangeArrowheads="1"/>
              </p:cNvSpPr>
              <p:nvPr/>
            </p:nvSpPr>
            <p:spPr bwMode="auto">
              <a:xfrm>
                <a:off x="3297112" y="3861049"/>
                <a:ext cx="312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900" b="1">
                    <a:solidFill>
                      <a:srgbClr val="000000"/>
                    </a:solidFill>
                    <a:latin typeface="Arial" charset="0"/>
                  </a:rPr>
                  <a:t>J1</a:t>
                </a:r>
              </a:p>
            </p:txBody>
          </p:sp>
          <p:sp>
            <p:nvSpPr>
              <p:cNvPr id="77848" name="ZoneTexte 84"/>
              <p:cNvSpPr txBox="1">
                <a:spLocks noChangeArrowheads="1"/>
              </p:cNvSpPr>
              <p:nvPr/>
            </p:nvSpPr>
            <p:spPr bwMode="auto">
              <a:xfrm>
                <a:off x="5805766" y="3861049"/>
                <a:ext cx="312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900" b="1">
                    <a:solidFill>
                      <a:srgbClr val="000000"/>
                    </a:solidFill>
                    <a:latin typeface="Arial" charset="0"/>
                  </a:rPr>
                  <a:t>J3</a:t>
                </a:r>
              </a:p>
            </p:txBody>
          </p:sp>
          <p:sp>
            <p:nvSpPr>
              <p:cNvPr id="77849" name="ZoneTexte 85"/>
              <p:cNvSpPr txBox="1">
                <a:spLocks noChangeArrowheads="1"/>
              </p:cNvSpPr>
              <p:nvPr/>
            </p:nvSpPr>
            <p:spPr bwMode="auto">
              <a:xfrm>
                <a:off x="8244408" y="3861049"/>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900" b="1">
                    <a:solidFill>
                      <a:srgbClr val="000000"/>
                    </a:solidFill>
                    <a:latin typeface="Arial" charset="0"/>
                  </a:rPr>
                  <a:t>J5/6</a:t>
                </a:r>
              </a:p>
            </p:txBody>
          </p:sp>
          <p:cxnSp>
            <p:nvCxnSpPr>
              <p:cNvPr id="18" name="Connecteur droit avec flèche 17"/>
              <p:cNvCxnSpPr/>
              <p:nvPr/>
            </p:nvCxnSpPr>
            <p:spPr>
              <a:xfrm>
                <a:off x="1742015" y="2934672"/>
                <a:ext cx="54257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7" name="Connecteur droit avec flèche 86"/>
              <p:cNvCxnSpPr/>
              <p:nvPr/>
            </p:nvCxnSpPr>
            <p:spPr>
              <a:xfrm>
                <a:off x="1615836" y="4068867"/>
                <a:ext cx="45267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9" name="Connecteur droit avec flèche 88"/>
              <p:cNvCxnSpPr/>
              <p:nvPr/>
            </p:nvCxnSpPr>
            <p:spPr>
              <a:xfrm>
                <a:off x="3958043" y="3424773"/>
                <a:ext cx="219236"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2" name="Connecteur droit avec flèche 91"/>
              <p:cNvCxnSpPr/>
              <p:nvPr/>
            </p:nvCxnSpPr>
            <p:spPr>
              <a:xfrm>
                <a:off x="2778265" y="3051172"/>
                <a:ext cx="261822" cy="16470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3" name="Connecteur droit avec flèche 92"/>
              <p:cNvCxnSpPr/>
              <p:nvPr/>
            </p:nvCxnSpPr>
            <p:spPr>
              <a:xfrm flipV="1">
                <a:off x="2894981" y="3703300"/>
                <a:ext cx="219236" cy="12453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p:nvPr/>
            </p:nvCxnSpPr>
            <p:spPr>
              <a:xfrm>
                <a:off x="1063800" y="3760880"/>
                <a:ext cx="186115" cy="17408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5" name="Connecteur droit avec flèche 94"/>
              <p:cNvCxnSpPr/>
              <p:nvPr/>
            </p:nvCxnSpPr>
            <p:spPr>
              <a:xfrm flipV="1">
                <a:off x="1060646" y="3077953"/>
                <a:ext cx="194002" cy="15801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p:nvPr/>
            </p:nvCxnSpPr>
            <p:spPr>
              <a:xfrm>
                <a:off x="5219838" y="3411382"/>
                <a:ext cx="22081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7" name="Connecteur droit avec flèche 96"/>
              <p:cNvCxnSpPr/>
              <p:nvPr/>
            </p:nvCxnSpPr>
            <p:spPr>
              <a:xfrm>
                <a:off x="6503715" y="3420756"/>
                <a:ext cx="219236"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8" name="Connecteur droit avec flèche 97"/>
              <p:cNvCxnSpPr/>
              <p:nvPr/>
            </p:nvCxnSpPr>
            <p:spPr>
              <a:xfrm>
                <a:off x="7773396" y="3426112"/>
                <a:ext cx="22081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sp>
          <p:nvSpPr>
            <p:cNvPr id="114" name="Flèche droite 113"/>
            <p:cNvSpPr/>
            <p:nvPr/>
          </p:nvSpPr>
          <p:spPr>
            <a:xfrm rot="7140000">
              <a:off x="3328658" y="2626219"/>
              <a:ext cx="291918" cy="1214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grpSp>
      <p:sp>
        <p:nvSpPr>
          <p:cNvPr id="77827" name="ZoneTexte 3"/>
          <p:cNvSpPr txBox="1">
            <a:spLocks noChangeArrowheads="1"/>
          </p:cNvSpPr>
          <p:nvPr/>
        </p:nvSpPr>
        <p:spPr bwMode="auto">
          <a:xfrm>
            <a:off x="1377950" y="227013"/>
            <a:ext cx="6862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en-US" sz="2400" b="1">
                <a:solidFill>
                  <a:srgbClr val="000000"/>
                </a:solidFill>
                <a:latin typeface="Comic Sans MS" charset="0"/>
              </a:rPr>
              <a:t>Modifier le génome des cellules germinales ?</a:t>
            </a:r>
          </a:p>
        </p:txBody>
      </p:sp>
      <p:sp>
        <p:nvSpPr>
          <p:cNvPr id="47108" name="Straight Connector 56337"/>
          <p:cNvSpPr>
            <a:spLocks noChangeShapeType="1"/>
          </p:cNvSpPr>
          <p:nvPr/>
        </p:nvSpPr>
        <p:spPr bwMode="auto">
          <a:xfrm>
            <a:off x="0" y="92392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77829" name="ZoneTexte 3"/>
          <p:cNvSpPr txBox="1">
            <a:spLocks noChangeArrowheads="1"/>
          </p:cNvSpPr>
          <p:nvPr/>
        </p:nvSpPr>
        <p:spPr bwMode="auto">
          <a:xfrm>
            <a:off x="2135188" y="1111250"/>
            <a:ext cx="44497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en-US" sz="2200" b="1">
                <a:solidFill>
                  <a:srgbClr val="000090"/>
                </a:solidFill>
                <a:latin typeface="Comic Sans MS" charset="0"/>
              </a:rPr>
              <a:t>Embryogénèse précoce humaine</a:t>
            </a:r>
          </a:p>
        </p:txBody>
      </p:sp>
      <p:sp>
        <p:nvSpPr>
          <p:cNvPr id="77830" name="ZoneTexte 1"/>
          <p:cNvSpPr txBox="1">
            <a:spLocks noChangeArrowheads="1"/>
          </p:cNvSpPr>
          <p:nvPr/>
        </p:nvSpPr>
        <p:spPr bwMode="auto">
          <a:xfrm>
            <a:off x="6937375" y="6048375"/>
            <a:ext cx="1563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latin typeface="Comic Sans MS" charset="0"/>
              </a:rPr>
              <a:t>Pierre Jouannet</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t="7790"/>
          <a:stretch>
            <a:fillRect/>
          </a:stretch>
        </p:blipFill>
        <p:spPr bwMode="auto">
          <a:xfrm>
            <a:off x="611188" y="1196975"/>
            <a:ext cx="36052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1320800" y="139700"/>
            <a:ext cx="646906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lnSpc>
                <a:spcPct val="85000"/>
              </a:lnSpc>
            </a:pPr>
            <a:r>
              <a:rPr lang="fr-FR" sz="2600" b="1">
                <a:latin typeface="Comic Sans MS" charset="0"/>
              </a:rPr>
              <a:t>Du gène (ADN) à la protéine en passant par l'ARN messager </a:t>
            </a:r>
          </a:p>
        </p:txBody>
      </p:sp>
      <p:sp>
        <p:nvSpPr>
          <p:cNvPr id="10244" name="Text Box 5"/>
          <p:cNvSpPr txBox="1">
            <a:spLocks noChangeArrowheads="1"/>
          </p:cNvSpPr>
          <p:nvPr/>
        </p:nvSpPr>
        <p:spPr bwMode="auto">
          <a:xfrm>
            <a:off x="4067175" y="1844675"/>
            <a:ext cx="50768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130000"/>
              </a:lnSpc>
              <a:spcBef>
                <a:spcPct val="50000"/>
              </a:spcBef>
              <a:buFontTx/>
              <a:buChar char="-"/>
            </a:pPr>
            <a:r>
              <a:rPr lang="fr-FR" sz="1800" b="1">
                <a:latin typeface="Comic Sans MS" charset="0"/>
              </a:rPr>
              <a:t> Information autoréplicative            </a:t>
            </a:r>
            <a:r>
              <a:rPr lang="fr-FR" sz="1600" b="1">
                <a:latin typeface="Comic Sans MS" charset="0"/>
              </a:rPr>
              <a:t>(recopiée</a:t>
            </a:r>
            <a:r>
              <a:rPr lang="fr-FR" sz="1800" b="1">
                <a:latin typeface="Comic Sans MS" charset="0"/>
              </a:rPr>
              <a:t> </a:t>
            </a:r>
            <a:r>
              <a:rPr lang="fr-FR" sz="1600" b="1">
                <a:latin typeface="Comic Sans MS" charset="0"/>
              </a:rPr>
              <a:t>à chaque division cellulaire)</a:t>
            </a:r>
          </a:p>
          <a:p>
            <a:pPr eaLnBrk="1" hangingPunct="1">
              <a:lnSpc>
                <a:spcPct val="130000"/>
              </a:lnSpc>
              <a:spcBef>
                <a:spcPct val="50000"/>
              </a:spcBef>
            </a:pPr>
            <a:r>
              <a:rPr lang="fr-FR" sz="1800" b="1">
                <a:latin typeface="Comic Sans MS" charset="0"/>
              </a:rPr>
              <a:t/>
            </a:r>
            <a:br>
              <a:rPr lang="fr-FR" sz="1800" b="1">
                <a:latin typeface="Comic Sans MS" charset="0"/>
              </a:rPr>
            </a:br>
            <a:r>
              <a:rPr lang="fr-FR" sz="1800" b="1">
                <a:latin typeface="Comic Sans MS" charset="0"/>
              </a:rPr>
              <a:t>- Code à 4 lettres (A,T,C,G)</a:t>
            </a:r>
          </a:p>
          <a:p>
            <a:pPr eaLnBrk="1" hangingPunct="1">
              <a:lnSpc>
                <a:spcPct val="130000"/>
              </a:lnSpc>
              <a:spcBef>
                <a:spcPct val="50000"/>
              </a:spcBef>
            </a:pPr>
            <a:r>
              <a:rPr lang="fr-FR" sz="1800" b="1">
                <a:latin typeface="Comic Sans MS" charset="0"/>
              </a:rPr>
              <a:t/>
            </a:r>
            <a:br>
              <a:rPr lang="fr-FR" sz="1800" b="1">
                <a:latin typeface="Comic Sans MS" charset="0"/>
              </a:rPr>
            </a:br>
            <a:r>
              <a:rPr lang="fr-FR" sz="1800" b="1">
                <a:latin typeface="Comic Sans MS" charset="0"/>
              </a:rPr>
              <a:t>- Mot de 3 lettres = 1 acide aminé</a:t>
            </a:r>
          </a:p>
        </p:txBody>
      </p:sp>
      <p:sp>
        <p:nvSpPr>
          <p:cNvPr id="10245" name="Straight Connector 56337"/>
          <p:cNvSpPr>
            <a:spLocks noChangeShapeType="1"/>
          </p:cNvSpPr>
          <p:nvPr/>
        </p:nvSpPr>
        <p:spPr bwMode="auto">
          <a:xfrm>
            <a:off x="0" y="10525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2" name="ZoneTexte 1"/>
          <p:cNvSpPr txBox="1">
            <a:spLocks noChangeArrowheads="1"/>
          </p:cNvSpPr>
          <p:nvPr/>
        </p:nvSpPr>
        <p:spPr bwMode="auto">
          <a:xfrm>
            <a:off x="3995738" y="4868863"/>
            <a:ext cx="4767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600" b="1">
                <a:solidFill>
                  <a:srgbClr val="FF0000"/>
                </a:solidFill>
                <a:latin typeface="Comic Sans MS" charset="0"/>
              </a:rPr>
              <a:t>              Environ 22 000 gènes</a:t>
            </a:r>
          </a:p>
          <a:p>
            <a:r>
              <a:rPr lang="fr-FR" sz="1600" b="1">
                <a:solidFill>
                  <a:srgbClr val="FF0000"/>
                </a:solidFill>
                <a:latin typeface="Comic Sans MS" charset="0"/>
              </a:rPr>
              <a:t>dont 8000 associés à des maladies génétiques</a:t>
            </a:r>
          </a:p>
          <a:p>
            <a:endParaRPr lang="fr-FR" sz="1600" b="1">
              <a:solidFill>
                <a:srgbClr val="FF0000"/>
              </a:solidFill>
              <a:latin typeface="Comic Sans MS" charset="0"/>
            </a:endParaRPr>
          </a:p>
        </p:txBody>
      </p:sp>
      <p:sp>
        <p:nvSpPr>
          <p:cNvPr id="10247" name="ZoneTexte 6"/>
          <p:cNvSpPr txBox="1">
            <a:spLocks noChangeArrowheads="1"/>
          </p:cNvSpPr>
          <p:nvPr/>
        </p:nvSpPr>
        <p:spPr bwMode="auto">
          <a:xfrm>
            <a:off x="755650" y="6021388"/>
            <a:ext cx="41052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rgbClr val="006600"/>
                </a:solidFill>
                <a:latin typeface="Comic Sans MS" charset="0"/>
              </a:rPr>
              <a:t>composée d’un enchainement d’acides aminés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
          <p:cNvSpPr>
            <a:spLocks/>
          </p:cNvSpPr>
          <p:nvPr/>
        </p:nvSpPr>
        <p:spPr bwMode="auto">
          <a:xfrm>
            <a:off x="1550988" y="147638"/>
            <a:ext cx="601027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sz="2800" b="1">
                <a:solidFill>
                  <a:schemeClr val="tx1"/>
                </a:solidFill>
                <a:latin typeface="Comic Sans MS" charset="0"/>
                <a:sym typeface="Calibri Bold" charset="0"/>
              </a:rPr>
              <a:t>Pour quoi faire ?</a:t>
            </a:r>
            <a:endParaRPr lang="fr-FR" sz="2000" b="1">
              <a:solidFill>
                <a:srgbClr val="000090"/>
              </a:solidFill>
              <a:latin typeface="Comic Sans MS" charset="0"/>
              <a:sym typeface="Calibri Bold" charset="0"/>
            </a:endParaRPr>
          </a:p>
        </p:txBody>
      </p:sp>
      <p:sp>
        <p:nvSpPr>
          <p:cNvPr id="79875" name="Text Box 5"/>
          <p:cNvSpPr txBox="1">
            <a:spLocks noChangeArrowheads="1"/>
          </p:cNvSpPr>
          <p:nvPr/>
        </p:nvSpPr>
        <p:spPr bwMode="auto">
          <a:xfrm>
            <a:off x="1412875" y="1622425"/>
            <a:ext cx="67818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130000"/>
              </a:lnSpc>
              <a:spcBef>
                <a:spcPct val="50000"/>
              </a:spcBef>
              <a:buClr>
                <a:srgbClr val="000090"/>
              </a:buClr>
              <a:buFontTx/>
              <a:buChar char="•"/>
            </a:pPr>
            <a:r>
              <a:rPr lang="fr-FR" sz="2400" b="1">
                <a:latin typeface="Comic Sans MS" charset="0"/>
              </a:rPr>
              <a:t>Corriger une maladie génétique</a:t>
            </a:r>
          </a:p>
          <a:p>
            <a:pPr eaLnBrk="1" hangingPunct="1">
              <a:lnSpc>
                <a:spcPct val="130000"/>
              </a:lnSpc>
              <a:spcBef>
                <a:spcPct val="50000"/>
              </a:spcBef>
              <a:buClr>
                <a:srgbClr val="000090"/>
              </a:buClr>
            </a:pPr>
            <a:endParaRPr lang="fr-FR" sz="2400" b="1">
              <a:latin typeface="Comic Sans MS" charset="0"/>
            </a:endParaRPr>
          </a:p>
          <a:p>
            <a:pPr eaLnBrk="1" hangingPunct="1">
              <a:lnSpc>
                <a:spcPct val="130000"/>
              </a:lnSpc>
              <a:spcBef>
                <a:spcPct val="50000"/>
              </a:spcBef>
              <a:buClr>
                <a:srgbClr val="000090"/>
              </a:buClr>
              <a:buFontTx/>
              <a:buChar char="•"/>
            </a:pPr>
            <a:r>
              <a:rPr lang="fr-FR" sz="2400" b="1">
                <a:latin typeface="Comic Sans MS" charset="0"/>
              </a:rPr>
              <a:t>Prévenir des risques de maladie</a:t>
            </a:r>
          </a:p>
          <a:p>
            <a:pPr eaLnBrk="1" hangingPunct="1">
              <a:lnSpc>
                <a:spcPct val="130000"/>
              </a:lnSpc>
              <a:spcBef>
                <a:spcPct val="50000"/>
              </a:spcBef>
              <a:buClr>
                <a:srgbClr val="000090"/>
              </a:buClr>
            </a:pPr>
            <a:endParaRPr lang="fr-FR" sz="2400" b="1">
              <a:latin typeface="Comic Sans MS" charset="0"/>
            </a:endParaRPr>
          </a:p>
          <a:p>
            <a:pPr eaLnBrk="1" hangingPunct="1">
              <a:lnSpc>
                <a:spcPct val="130000"/>
              </a:lnSpc>
              <a:spcBef>
                <a:spcPct val="50000"/>
              </a:spcBef>
              <a:buClr>
                <a:srgbClr val="000090"/>
              </a:buClr>
              <a:buFontTx/>
              <a:buChar char="•"/>
            </a:pPr>
            <a:r>
              <a:rPr lang="fr-FR" sz="2400" b="1">
                <a:latin typeface="Comic Sans MS" charset="0"/>
              </a:rPr>
              <a:t>Améliorer les performances de l'homme</a:t>
            </a:r>
          </a:p>
        </p:txBody>
      </p:sp>
      <p:sp>
        <p:nvSpPr>
          <p:cNvPr id="51204" name="Straight Connector 56337"/>
          <p:cNvSpPr>
            <a:spLocks noChangeShapeType="1"/>
          </p:cNvSpPr>
          <p:nvPr/>
        </p:nvSpPr>
        <p:spPr bwMode="auto">
          <a:xfrm>
            <a:off x="0" y="908050"/>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oneTexte 2"/>
          <p:cNvSpPr txBox="1">
            <a:spLocks noChangeArrowheads="1"/>
          </p:cNvSpPr>
          <p:nvPr/>
        </p:nvSpPr>
        <p:spPr bwMode="auto">
          <a:xfrm>
            <a:off x="-79375" y="211138"/>
            <a:ext cx="93122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500" b="1">
                <a:solidFill>
                  <a:srgbClr val="000000"/>
                </a:solidFill>
                <a:latin typeface="Comic Sans MS" charset="0"/>
              </a:rPr>
              <a:t>Correction germinale par ingénierie génomique</a:t>
            </a:r>
          </a:p>
        </p:txBody>
      </p:sp>
      <p:sp>
        <p:nvSpPr>
          <p:cNvPr id="4" name="Straight Connector 56337"/>
          <p:cNvSpPr>
            <a:spLocks noChangeShapeType="1"/>
          </p:cNvSpPr>
          <p:nvPr/>
        </p:nvSpPr>
        <p:spPr bwMode="auto">
          <a:xfrm>
            <a:off x="4763" y="80486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81924" name="ZoneTexte 2"/>
          <p:cNvSpPr txBox="1">
            <a:spLocks noChangeArrowheads="1"/>
          </p:cNvSpPr>
          <p:nvPr/>
        </p:nvSpPr>
        <p:spPr bwMode="auto">
          <a:xfrm>
            <a:off x="231775" y="1143000"/>
            <a:ext cx="92233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Aft>
                <a:spcPts val="600"/>
              </a:spcAft>
              <a:buClr>
                <a:srgbClr val="000090"/>
              </a:buClr>
              <a:buSzPct val="80000"/>
              <a:buFontTx/>
              <a:buChar char="•"/>
            </a:pPr>
            <a:r>
              <a:rPr lang="fr-FR" sz="2300" b="1">
                <a:solidFill>
                  <a:srgbClr val="000000"/>
                </a:solidFill>
                <a:latin typeface="Comic Sans MS" charset="0"/>
              </a:rPr>
              <a:t>Implique une fécondation in vitro et un diagnostique préimplantatoire (élimination des embryons pathologiques…)</a:t>
            </a:r>
          </a:p>
          <a:p>
            <a:pPr eaLnBrk="1" hangingPunct="1">
              <a:spcAft>
                <a:spcPts val="600"/>
              </a:spcAft>
              <a:buClr>
                <a:srgbClr val="000090"/>
              </a:buClr>
              <a:buSzPct val="80000"/>
            </a:pPr>
            <a:r>
              <a:rPr lang="fr-FR" sz="2300" b="1">
                <a:solidFill>
                  <a:srgbClr val="000000"/>
                </a:solidFill>
                <a:latin typeface="Comic Sans MS" charset="0"/>
              </a:rPr>
              <a:t/>
            </a:r>
            <a:br>
              <a:rPr lang="fr-FR" sz="2300" b="1">
                <a:solidFill>
                  <a:srgbClr val="000000"/>
                </a:solidFill>
                <a:latin typeface="Comic Sans MS" charset="0"/>
              </a:rPr>
            </a:br>
            <a:r>
              <a:rPr lang="fr-FR" sz="2300" b="1">
                <a:solidFill>
                  <a:srgbClr val="000000"/>
                </a:solidFill>
                <a:latin typeface="Comic Sans MS" charset="0"/>
              </a:rPr>
              <a:t>         sans objet !</a:t>
            </a:r>
          </a:p>
          <a:p>
            <a:pPr eaLnBrk="1" hangingPunct="1">
              <a:spcAft>
                <a:spcPts val="600"/>
              </a:spcAft>
              <a:buClr>
                <a:srgbClr val="000090"/>
              </a:buClr>
              <a:buSzPct val="80000"/>
              <a:buFontTx/>
              <a:buChar char="•"/>
            </a:pPr>
            <a:endParaRPr lang="fr-FR" sz="2300" b="1">
              <a:solidFill>
                <a:srgbClr val="000000"/>
              </a:solidFill>
              <a:latin typeface="Comic Sans MS" charset="0"/>
            </a:endParaRPr>
          </a:p>
          <a:p>
            <a:pPr eaLnBrk="1" hangingPunct="1">
              <a:spcAft>
                <a:spcPts val="600"/>
              </a:spcAft>
              <a:buClr>
                <a:srgbClr val="000090"/>
              </a:buClr>
              <a:buSzPct val="80000"/>
              <a:buFontTx/>
              <a:buChar char="•"/>
            </a:pPr>
            <a:r>
              <a:rPr lang="fr-FR" sz="2300" b="1">
                <a:solidFill>
                  <a:srgbClr val="000000"/>
                </a:solidFill>
                <a:latin typeface="Comic Sans MS" charset="0"/>
              </a:rPr>
              <a:t>Situations exceptionnelles :</a:t>
            </a:r>
            <a:br>
              <a:rPr lang="fr-FR" sz="2300" b="1">
                <a:solidFill>
                  <a:srgbClr val="000000"/>
                </a:solidFill>
                <a:latin typeface="Comic Sans MS" charset="0"/>
              </a:rPr>
            </a:br>
            <a:r>
              <a:rPr lang="fr-FR" sz="2300" b="1">
                <a:solidFill>
                  <a:srgbClr val="000000"/>
                </a:solidFill>
                <a:latin typeface="Comic Sans MS" charset="0"/>
              </a:rPr>
              <a:t>- </a:t>
            </a:r>
            <a:r>
              <a:rPr lang="fr-FR" sz="2300" b="1">
                <a:solidFill>
                  <a:srgbClr val="800000"/>
                </a:solidFill>
                <a:latin typeface="Comic Sans MS" charset="0"/>
              </a:rPr>
              <a:t>2</a:t>
            </a:r>
            <a:r>
              <a:rPr lang="fr-FR" sz="2300" b="1">
                <a:solidFill>
                  <a:srgbClr val="000000"/>
                </a:solidFill>
                <a:latin typeface="Comic Sans MS" charset="0"/>
              </a:rPr>
              <a:t> </a:t>
            </a:r>
            <a:r>
              <a:rPr lang="fr-FR" sz="2300" b="1">
                <a:solidFill>
                  <a:srgbClr val="800000"/>
                </a:solidFill>
                <a:latin typeface="Comic Sans MS" charset="0"/>
              </a:rPr>
              <a:t>parents homozygotes</a:t>
            </a:r>
            <a:r>
              <a:rPr lang="fr-FR" sz="2300" b="1">
                <a:solidFill>
                  <a:srgbClr val="000000"/>
                </a:solidFill>
                <a:latin typeface="Comic Sans MS" charset="0"/>
              </a:rPr>
              <a:t> pour une maladie </a:t>
            </a:r>
            <a:r>
              <a:rPr lang="fr-FR" sz="2300" b="1">
                <a:solidFill>
                  <a:srgbClr val="800000"/>
                </a:solidFill>
                <a:latin typeface="Comic Sans MS" charset="0"/>
              </a:rPr>
              <a:t>récessive</a:t>
            </a:r>
            <a:r>
              <a:rPr lang="fr-FR" sz="2300" b="1">
                <a:solidFill>
                  <a:srgbClr val="000000"/>
                </a:solidFill>
                <a:latin typeface="Comic Sans MS" charset="0"/>
              </a:rPr>
              <a:t/>
            </a:r>
            <a:br>
              <a:rPr lang="fr-FR" sz="2300" b="1">
                <a:solidFill>
                  <a:srgbClr val="000000"/>
                </a:solidFill>
                <a:latin typeface="Comic Sans MS" charset="0"/>
              </a:rPr>
            </a:br>
            <a:r>
              <a:rPr lang="fr-FR" sz="2300" b="1">
                <a:solidFill>
                  <a:srgbClr val="000000"/>
                </a:solidFill>
                <a:latin typeface="Comic Sans MS" charset="0"/>
              </a:rPr>
              <a:t>- </a:t>
            </a:r>
            <a:r>
              <a:rPr lang="fr-FR" sz="2300" b="1">
                <a:solidFill>
                  <a:srgbClr val="000090"/>
                </a:solidFill>
                <a:latin typeface="Comic Sans MS" charset="0"/>
              </a:rPr>
              <a:t>1</a:t>
            </a:r>
            <a:r>
              <a:rPr lang="fr-FR" sz="2300" b="1">
                <a:solidFill>
                  <a:srgbClr val="000000"/>
                </a:solidFill>
                <a:latin typeface="Comic Sans MS" charset="0"/>
              </a:rPr>
              <a:t> </a:t>
            </a:r>
            <a:r>
              <a:rPr lang="fr-FR" sz="2300" b="1">
                <a:solidFill>
                  <a:srgbClr val="000090"/>
                </a:solidFill>
                <a:latin typeface="Comic Sans MS" charset="0"/>
              </a:rPr>
              <a:t>parent homozygote</a:t>
            </a:r>
            <a:r>
              <a:rPr lang="fr-FR" sz="2300" b="1">
                <a:solidFill>
                  <a:srgbClr val="000000"/>
                </a:solidFill>
                <a:latin typeface="Comic Sans MS" charset="0"/>
              </a:rPr>
              <a:t>	pour une maladie </a:t>
            </a:r>
            <a:r>
              <a:rPr lang="fr-FR" sz="2300" b="1">
                <a:solidFill>
                  <a:srgbClr val="000090"/>
                </a:solidFill>
                <a:latin typeface="Comic Sans MS" charset="0"/>
              </a:rPr>
              <a:t>dominante</a:t>
            </a:r>
          </a:p>
          <a:p>
            <a:pPr eaLnBrk="1" hangingPunct="1">
              <a:spcAft>
                <a:spcPts val="600"/>
              </a:spcAft>
              <a:buClr>
                <a:srgbClr val="000090"/>
              </a:buClr>
              <a:buSzPct val="80000"/>
            </a:pPr>
            <a:r>
              <a:rPr lang="fr-FR" sz="2300" b="1">
                <a:solidFill>
                  <a:srgbClr val="000090"/>
                </a:solidFill>
                <a:latin typeface="Comic Sans MS" charset="0"/>
              </a:rPr>
              <a:t/>
            </a:r>
            <a:br>
              <a:rPr lang="fr-FR" sz="2300" b="1">
                <a:solidFill>
                  <a:srgbClr val="000090"/>
                </a:solidFill>
                <a:latin typeface="Comic Sans MS" charset="0"/>
              </a:rPr>
            </a:br>
            <a:r>
              <a:rPr lang="fr-FR" sz="2300" b="1">
                <a:solidFill>
                  <a:srgbClr val="000090"/>
                </a:solidFill>
                <a:latin typeface="Comic Sans MS" charset="0"/>
              </a:rPr>
              <a:t>  </a:t>
            </a:r>
            <a:r>
              <a:rPr lang="fr-FR" sz="2300" b="1">
                <a:latin typeface="Comic Sans MS" charset="0"/>
              </a:rPr>
              <a:t>mais la fécondation in vitro avec don d'ovocytes d'un</a:t>
            </a:r>
            <a:br>
              <a:rPr lang="fr-FR" sz="2300" b="1">
                <a:latin typeface="Comic Sans MS" charset="0"/>
              </a:rPr>
            </a:br>
            <a:r>
              <a:rPr lang="fr-FR" sz="2300" b="1">
                <a:latin typeface="Comic Sans MS" charset="0"/>
              </a:rPr>
              <a:t>  parent est une alternative !</a:t>
            </a:r>
          </a:p>
          <a:p>
            <a:pPr eaLnBrk="1" hangingPunct="1">
              <a:spcAft>
                <a:spcPts val="600"/>
              </a:spcAft>
              <a:buClr>
                <a:srgbClr val="000090"/>
              </a:buClr>
              <a:buSzPct val="80000"/>
            </a:pPr>
            <a:r>
              <a:rPr lang="fr-FR" sz="2300" b="1">
                <a:latin typeface="Comic Sans MS" charset="0"/>
              </a:rPr>
              <a:t>	 </a:t>
            </a:r>
          </a:p>
        </p:txBody>
      </p:sp>
      <p:cxnSp>
        <p:nvCxnSpPr>
          <p:cNvPr id="6" name="Connecteur droit avec flèche 5"/>
          <p:cNvCxnSpPr/>
          <p:nvPr/>
        </p:nvCxnSpPr>
        <p:spPr>
          <a:xfrm>
            <a:off x="638175" y="2540000"/>
            <a:ext cx="592138" cy="0"/>
          </a:xfrm>
          <a:prstGeom prst="straightConnector1">
            <a:avLst/>
          </a:prstGeom>
          <a:ln w="38100" cmpd="sng">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oneTexte 2"/>
          <p:cNvSpPr txBox="1">
            <a:spLocks noChangeArrowheads="1"/>
          </p:cNvSpPr>
          <p:nvPr/>
        </p:nvSpPr>
        <p:spPr bwMode="auto">
          <a:xfrm>
            <a:off x="-79375" y="211138"/>
            <a:ext cx="93122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500" b="1">
                <a:solidFill>
                  <a:srgbClr val="000000"/>
                </a:solidFill>
                <a:latin typeface="Comic Sans MS" charset="0"/>
              </a:rPr>
              <a:t>Modification germinale      protection ? </a:t>
            </a:r>
          </a:p>
        </p:txBody>
      </p:sp>
      <p:sp>
        <p:nvSpPr>
          <p:cNvPr id="4" name="Straight Connector 56337"/>
          <p:cNvSpPr>
            <a:spLocks noChangeShapeType="1"/>
          </p:cNvSpPr>
          <p:nvPr/>
        </p:nvSpPr>
        <p:spPr bwMode="auto">
          <a:xfrm>
            <a:off x="4763" y="80486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cxnSp>
        <p:nvCxnSpPr>
          <p:cNvPr id="7" name="Connecteur droit avec flèche 6"/>
          <p:cNvCxnSpPr/>
          <p:nvPr/>
        </p:nvCxnSpPr>
        <p:spPr>
          <a:xfrm>
            <a:off x="5097463" y="493713"/>
            <a:ext cx="592137" cy="0"/>
          </a:xfrm>
          <a:prstGeom prst="straightConnector1">
            <a:avLst/>
          </a:prstGeom>
          <a:ln w="38100" cmpd="sng">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82949" name="ZoneTexte 2"/>
          <p:cNvSpPr txBox="1">
            <a:spLocks noChangeArrowheads="1"/>
          </p:cNvSpPr>
          <p:nvPr/>
        </p:nvSpPr>
        <p:spPr bwMode="auto">
          <a:xfrm>
            <a:off x="1806575" y="1022350"/>
            <a:ext cx="41814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buClr>
                <a:srgbClr val="000090"/>
              </a:buClr>
              <a:buSzPct val="80000"/>
            </a:pPr>
            <a:r>
              <a:rPr lang="fr-FR" sz="2300" b="1">
                <a:solidFill>
                  <a:srgbClr val="000090"/>
                </a:solidFill>
                <a:latin typeface="Comic Sans MS" charset="0"/>
              </a:rPr>
              <a:t>Exemples envisagés :</a:t>
            </a:r>
          </a:p>
        </p:txBody>
      </p:sp>
      <p:sp>
        <p:nvSpPr>
          <p:cNvPr id="82950" name="ZoneTexte 2"/>
          <p:cNvSpPr txBox="1">
            <a:spLocks noChangeArrowheads="1"/>
          </p:cNvSpPr>
          <p:nvPr/>
        </p:nvSpPr>
        <p:spPr bwMode="auto">
          <a:xfrm>
            <a:off x="725488" y="1635125"/>
            <a:ext cx="8423275"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140000"/>
              </a:lnSpc>
              <a:buClr>
                <a:srgbClr val="000090"/>
              </a:buClr>
              <a:buSzPct val="80000"/>
            </a:pPr>
            <a:r>
              <a:rPr lang="fr-FR" sz="2300" b="1" i="1" dirty="0">
                <a:latin typeface="Comic Sans MS" charset="0"/>
              </a:rPr>
              <a:t>MSTN</a:t>
            </a:r>
            <a:r>
              <a:rPr lang="fr-FR" sz="2300" b="1" dirty="0">
                <a:latin typeface="Comic Sans MS" charset="0"/>
              </a:rPr>
              <a:t> (</a:t>
            </a:r>
            <a:r>
              <a:rPr lang="fr-FR" sz="2300" b="1" dirty="0" err="1">
                <a:latin typeface="Comic Sans MS" charset="0"/>
              </a:rPr>
              <a:t>myostatine</a:t>
            </a:r>
            <a:r>
              <a:rPr lang="fr-FR" sz="2300" b="1" dirty="0">
                <a:latin typeface="Comic Sans MS" charset="0"/>
              </a:rPr>
              <a:t>):	force musculaire</a:t>
            </a:r>
          </a:p>
          <a:p>
            <a:pPr eaLnBrk="1" hangingPunct="1">
              <a:lnSpc>
                <a:spcPct val="140000"/>
              </a:lnSpc>
              <a:buClr>
                <a:srgbClr val="000090"/>
              </a:buClr>
              <a:buSzPct val="80000"/>
            </a:pPr>
            <a:r>
              <a:rPr lang="fr-FR" sz="2300" b="1" i="1" dirty="0">
                <a:latin typeface="Comic Sans MS" charset="0"/>
              </a:rPr>
              <a:t>CCR5</a:t>
            </a:r>
            <a:r>
              <a:rPr lang="fr-FR" sz="2300" b="1" dirty="0">
                <a:latin typeface="Comic Sans MS" charset="0"/>
              </a:rPr>
              <a:t> :			résistance au VIH</a:t>
            </a:r>
          </a:p>
          <a:p>
            <a:pPr eaLnBrk="1" hangingPunct="1">
              <a:lnSpc>
                <a:spcPct val="140000"/>
              </a:lnSpc>
              <a:buClr>
                <a:srgbClr val="000090"/>
              </a:buClr>
              <a:buSzPct val="80000"/>
            </a:pPr>
            <a:r>
              <a:rPr lang="fr-FR" sz="2300" b="1" i="1" dirty="0">
                <a:latin typeface="Comic Sans MS" charset="0"/>
              </a:rPr>
              <a:t>PCSK9	</a:t>
            </a:r>
            <a:r>
              <a:rPr lang="fr-FR" sz="2300" b="1" dirty="0">
                <a:latin typeface="Comic Sans MS" charset="0"/>
              </a:rPr>
              <a:t> :			protection contre l'athérome</a:t>
            </a:r>
          </a:p>
          <a:p>
            <a:pPr eaLnBrk="1" hangingPunct="1">
              <a:lnSpc>
                <a:spcPct val="140000"/>
              </a:lnSpc>
              <a:buClr>
                <a:srgbClr val="000090"/>
              </a:buClr>
              <a:buSzPct val="80000"/>
            </a:pPr>
            <a:r>
              <a:rPr lang="fr-FR" sz="2300" b="1" i="1" dirty="0">
                <a:latin typeface="Comic Sans MS" charset="0"/>
              </a:rPr>
              <a:t>APP</a:t>
            </a:r>
            <a:r>
              <a:rPr lang="fr-FR" sz="2300" b="1" dirty="0">
                <a:latin typeface="Comic Sans MS" charset="0"/>
              </a:rPr>
              <a:t> :				diminue le risque d'Alzheimer</a:t>
            </a:r>
          </a:p>
          <a:p>
            <a:pPr eaLnBrk="1" hangingPunct="1">
              <a:lnSpc>
                <a:spcPct val="140000"/>
              </a:lnSpc>
              <a:buClr>
                <a:srgbClr val="000090"/>
              </a:buClr>
              <a:buSzPct val="80000"/>
            </a:pPr>
            <a:r>
              <a:rPr lang="fr-FR" sz="2300" b="1" dirty="0">
                <a:latin typeface="Comic Sans MS" charset="0"/>
              </a:rPr>
              <a:t>…. mais,</a:t>
            </a:r>
            <a:br>
              <a:rPr lang="fr-FR" sz="2300" b="1" dirty="0">
                <a:latin typeface="Comic Sans MS" charset="0"/>
              </a:rPr>
            </a:br>
            <a:r>
              <a:rPr lang="fr-FR" sz="2300" b="1" dirty="0">
                <a:latin typeface="Comic Sans MS" charset="0"/>
              </a:rPr>
              <a:t>	faisabilité-bénéfice réel ? </a:t>
            </a:r>
            <a:br>
              <a:rPr lang="fr-FR" sz="2300" b="1" dirty="0">
                <a:latin typeface="Comic Sans MS" charset="0"/>
              </a:rPr>
            </a:br>
            <a:r>
              <a:rPr lang="fr-FR" sz="2300" b="1" dirty="0">
                <a:latin typeface="Comic Sans MS" charset="0"/>
              </a:rPr>
              <a:t>	risque inhérent du au variant : </a:t>
            </a:r>
            <a:br>
              <a:rPr lang="fr-FR" sz="2300" b="1" dirty="0">
                <a:latin typeface="Comic Sans MS" charset="0"/>
              </a:rPr>
            </a:br>
            <a:r>
              <a:rPr lang="fr-FR" sz="2300" b="1" dirty="0">
                <a:latin typeface="Comic Sans MS" charset="0"/>
              </a:rPr>
              <a:t>	  </a:t>
            </a:r>
            <a:r>
              <a:rPr lang="fr-FR" sz="2300" b="1" i="1" dirty="0">
                <a:latin typeface="Comic Sans MS" charset="0"/>
              </a:rPr>
              <a:t>CCR5</a:t>
            </a:r>
            <a:r>
              <a:rPr lang="fr-FR" sz="2300" b="1" dirty="0">
                <a:latin typeface="Comic Sans MS" charset="0"/>
              </a:rPr>
              <a:t> et infection par le West Nile virus….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
          <p:cNvSpPr>
            <a:spLocks/>
          </p:cNvSpPr>
          <p:nvPr/>
        </p:nvSpPr>
        <p:spPr bwMode="auto">
          <a:xfrm>
            <a:off x="1550988" y="147638"/>
            <a:ext cx="60102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sz="2600" b="1">
                <a:solidFill>
                  <a:schemeClr val="tx1"/>
                </a:solidFill>
                <a:latin typeface="Comic Sans MS" charset="0"/>
                <a:sym typeface="Calibri Bold" charset="0"/>
              </a:rPr>
              <a:t>Situation actuelle</a:t>
            </a:r>
            <a:endParaRPr lang="fr-FR" sz="2600" b="1">
              <a:solidFill>
                <a:srgbClr val="000090"/>
              </a:solidFill>
              <a:latin typeface="Comic Sans MS" charset="0"/>
              <a:sym typeface="Calibri Bold" charset="0"/>
            </a:endParaRPr>
          </a:p>
        </p:txBody>
      </p:sp>
      <p:sp>
        <p:nvSpPr>
          <p:cNvPr id="83971" name="Text Box 5"/>
          <p:cNvSpPr txBox="1">
            <a:spLocks noChangeArrowheads="1"/>
          </p:cNvSpPr>
          <p:nvPr/>
        </p:nvSpPr>
        <p:spPr bwMode="auto">
          <a:xfrm>
            <a:off x="1784350" y="1531938"/>
            <a:ext cx="6659563"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130000"/>
              </a:lnSpc>
              <a:spcBef>
                <a:spcPct val="50000"/>
              </a:spcBef>
              <a:buClr>
                <a:srgbClr val="000090"/>
              </a:buClr>
              <a:buFontTx/>
              <a:buChar char="•"/>
            </a:pPr>
            <a:r>
              <a:rPr lang="fr-FR" sz="2400" b="1">
                <a:latin typeface="Comic Sans MS" charset="0"/>
              </a:rPr>
              <a:t>Interdiction</a:t>
            </a:r>
          </a:p>
          <a:p>
            <a:pPr eaLnBrk="1" hangingPunct="1">
              <a:lnSpc>
                <a:spcPct val="130000"/>
              </a:lnSpc>
              <a:spcBef>
                <a:spcPct val="50000"/>
              </a:spcBef>
              <a:buClr>
                <a:srgbClr val="000090"/>
              </a:buClr>
            </a:pPr>
            <a:endParaRPr lang="fr-FR" sz="2400" b="1">
              <a:latin typeface="Comic Sans MS" charset="0"/>
            </a:endParaRPr>
          </a:p>
          <a:p>
            <a:pPr eaLnBrk="1" hangingPunct="1">
              <a:lnSpc>
                <a:spcPct val="130000"/>
              </a:lnSpc>
              <a:spcBef>
                <a:spcPct val="50000"/>
              </a:spcBef>
              <a:buClr>
                <a:srgbClr val="000090"/>
              </a:buClr>
              <a:buFontTx/>
              <a:buChar char="•"/>
            </a:pPr>
            <a:endParaRPr lang="fr-FR" sz="2400" b="1">
              <a:latin typeface="Comic Sans MS" charset="0"/>
            </a:endParaRPr>
          </a:p>
          <a:p>
            <a:pPr eaLnBrk="1" hangingPunct="1">
              <a:lnSpc>
                <a:spcPct val="130000"/>
              </a:lnSpc>
              <a:spcBef>
                <a:spcPct val="50000"/>
              </a:spcBef>
              <a:buClr>
                <a:srgbClr val="000090"/>
              </a:buClr>
              <a:buFontTx/>
              <a:buChar char="•"/>
            </a:pPr>
            <a:r>
              <a:rPr lang="fr-FR" sz="2400" b="1">
                <a:latin typeface="Comic Sans MS" charset="0"/>
              </a:rPr>
              <a:t>Moratoire (Conférences de Washington et de Hong Kong)</a:t>
            </a:r>
          </a:p>
          <a:p>
            <a:pPr eaLnBrk="1" hangingPunct="1">
              <a:lnSpc>
                <a:spcPct val="130000"/>
              </a:lnSpc>
              <a:spcBef>
                <a:spcPct val="50000"/>
              </a:spcBef>
              <a:buClr>
                <a:srgbClr val="000090"/>
              </a:buClr>
              <a:buFontTx/>
              <a:buChar char="•"/>
            </a:pPr>
            <a:r>
              <a:rPr lang="fr-FR" sz="2400" b="1">
                <a:latin typeface="Comic Sans MS" charset="0"/>
              </a:rPr>
              <a:t>Garde fous mais « expérience » chinoise récente</a:t>
            </a:r>
          </a:p>
        </p:txBody>
      </p:sp>
      <p:sp>
        <p:nvSpPr>
          <p:cNvPr id="57348" name="Straight Connector 56337"/>
          <p:cNvSpPr>
            <a:spLocks noChangeShapeType="1"/>
          </p:cNvSpPr>
          <p:nvPr/>
        </p:nvSpPr>
        <p:spPr bwMode="auto">
          <a:xfrm>
            <a:off x="0" y="908050"/>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83973" name="Text Box 5"/>
          <p:cNvSpPr txBox="1">
            <a:spLocks noChangeArrowheads="1"/>
          </p:cNvSpPr>
          <p:nvPr/>
        </p:nvSpPr>
        <p:spPr bwMode="auto">
          <a:xfrm>
            <a:off x="207963" y="2078038"/>
            <a:ext cx="78390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130000"/>
              </a:lnSpc>
              <a:spcBef>
                <a:spcPct val="50000"/>
              </a:spcBef>
              <a:buClr>
                <a:srgbClr val="000090"/>
              </a:buClr>
            </a:pPr>
            <a:r>
              <a:rPr lang="fr-FR" sz="2200" b="1">
                <a:latin typeface="Comic Sans MS" charset="0"/>
              </a:rPr>
              <a:t>          		UNESCO (1997)</a:t>
            </a:r>
            <a:br>
              <a:rPr lang="fr-FR" sz="2200" b="1">
                <a:latin typeface="Comic Sans MS" charset="0"/>
              </a:rPr>
            </a:br>
            <a:r>
              <a:rPr lang="fr-FR" sz="2200" b="1">
                <a:latin typeface="Comic Sans MS" charset="0"/>
              </a:rPr>
              <a:t>			Conseil de l'Europe (Oviedo) 1997</a:t>
            </a:r>
            <a:br>
              <a:rPr lang="fr-FR" sz="2200" b="1">
                <a:latin typeface="Comic Sans MS" charset="0"/>
              </a:rPr>
            </a:br>
            <a:r>
              <a:rPr lang="fr-FR" sz="2200" b="1">
                <a:latin typeface="Comic Sans MS" charset="0"/>
              </a:rPr>
              <a:t>			Loi de 1994. ‘en France)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0"/>
            <a:ext cx="867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0"/>
            <a:ext cx="867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2005013"/>
            <a:ext cx="91440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Image 3"/>
          <p:cNvPicPr>
            <a:picLocks noChangeAspect="1"/>
          </p:cNvPicPr>
          <p:nvPr/>
        </p:nvPicPr>
        <p:blipFill>
          <a:blip r:embed="rId4" cstate="email">
            <a:extLst>
              <a:ext uri="{28A0092B-C50C-407E-A947-70E740481C1C}">
                <a14:useLocalDpi xmlns:a14="http://schemas.microsoft.com/office/drawing/2010/main" val="0"/>
              </a:ext>
            </a:extLst>
          </a:blip>
          <a:srcRect r="2536"/>
          <a:stretch>
            <a:fillRect/>
          </a:stretch>
        </p:blipFill>
        <p:spPr bwMode="auto">
          <a:xfrm>
            <a:off x="84138" y="338138"/>
            <a:ext cx="891222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oneTexte 2"/>
          <p:cNvSpPr txBox="1">
            <a:spLocks noChangeArrowheads="1"/>
          </p:cNvSpPr>
          <p:nvPr/>
        </p:nvSpPr>
        <p:spPr bwMode="auto">
          <a:xfrm>
            <a:off x="168275" y="1201738"/>
            <a:ext cx="8715375"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en-US" sz="2100" b="1">
                <a:solidFill>
                  <a:srgbClr val="000000"/>
                </a:solidFill>
                <a:latin typeface="Comic Sans MS" charset="0"/>
              </a:rPr>
              <a:t>Heritable Genome Editing</a:t>
            </a:r>
          </a:p>
          <a:p>
            <a:pPr eaLnBrk="1" hangingPunct="1"/>
            <a:endParaRPr lang="en-US" sz="2000" b="1">
              <a:solidFill>
                <a:srgbClr val="000000"/>
              </a:solidFill>
              <a:latin typeface="Comic Sans MS" charset="0"/>
            </a:endParaRPr>
          </a:p>
          <a:p>
            <a:pPr eaLnBrk="1" hangingPunct="1"/>
            <a:r>
              <a:rPr lang="en-US" sz="2000">
                <a:solidFill>
                  <a:srgbClr val="FF0000"/>
                </a:solidFill>
                <a:latin typeface="Comic Sans MS" charset="0"/>
              </a:rPr>
              <a:t>The academies provided scenarios under which it could support heritable genome editing. </a:t>
            </a:r>
          </a:p>
          <a:p>
            <a:pPr eaLnBrk="1" hangingPunct="1"/>
            <a:r>
              <a:rPr lang="en-US" sz="2000">
                <a:solidFill>
                  <a:srgbClr val="000000"/>
                </a:solidFill>
                <a:latin typeface="Comic Sans MS" charset="0"/>
              </a:rPr>
              <a:t>Robust requirements of an effective regulatory framework to oversee approval of germline editing:</a:t>
            </a:r>
          </a:p>
          <a:p>
            <a:pPr eaLnBrk="1" hangingPunct="1">
              <a:buFontTx/>
              <a:buChar char="•"/>
            </a:pPr>
            <a:r>
              <a:rPr lang="en-US" sz="2000" b="1">
                <a:solidFill>
                  <a:srgbClr val="FF0000"/>
                </a:solidFill>
                <a:latin typeface="Comic Sans MS" charset="0"/>
              </a:rPr>
              <a:t> absence or reasonable alternatives</a:t>
            </a:r>
          </a:p>
          <a:p>
            <a:pPr eaLnBrk="1" hangingPunct="1">
              <a:buFontTx/>
              <a:buChar char="•"/>
            </a:pPr>
            <a:r>
              <a:rPr lang="en-US" sz="2000" b="1">
                <a:solidFill>
                  <a:srgbClr val="FF0000"/>
                </a:solidFill>
                <a:latin typeface="Comic Sans MS" charset="0"/>
              </a:rPr>
              <a:t> prevention of serious disease or condition</a:t>
            </a:r>
          </a:p>
          <a:p>
            <a:pPr eaLnBrk="1" hangingPunct="1">
              <a:buFontTx/>
              <a:buChar char="•"/>
            </a:pPr>
            <a:r>
              <a:rPr lang="en-US" sz="2000">
                <a:solidFill>
                  <a:srgbClr val="000000"/>
                </a:solidFill>
                <a:latin typeface="Comic Sans MS" charset="0"/>
              </a:rPr>
              <a:t> convincing evidence demonstrating that genes to be  edited</a:t>
            </a:r>
            <a:br>
              <a:rPr lang="en-US" sz="2000">
                <a:solidFill>
                  <a:srgbClr val="000000"/>
                </a:solidFill>
                <a:latin typeface="Comic Sans MS" charset="0"/>
              </a:rPr>
            </a:br>
            <a:r>
              <a:rPr lang="en-US" sz="2000">
                <a:solidFill>
                  <a:srgbClr val="000000"/>
                </a:solidFill>
                <a:latin typeface="Comic Sans MS" charset="0"/>
              </a:rPr>
              <a:t> cause a strongly predisposition to that disease or condition</a:t>
            </a:r>
          </a:p>
          <a:p>
            <a:pPr eaLnBrk="1" hangingPunct="1">
              <a:buFontTx/>
              <a:buChar char="•"/>
            </a:pPr>
            <a:r>
              <a:rPr lang="en-US" sz="2000">
                <a:solidFill>
                  <a:srgbClr val="000000"/>
                </a:solidFill>
                <a:latin typeface="Comic Sans MS" charset="0"/>
              </a:rPr>
              <a:t> the edits result in ordinary health with little or no evidence</a:t>
            </a:r>
            <a:br>
              <a:rPr lang="en-US" sz="2000">
                <a:solidFill>
                  <a:srgbClr val="000000"/>
                </a:solidFill>
                <a:latin typeface="Comic Sans MS" charset="0"/>
              </a:rPr>
            </a:br>
            <a:r>
              <a:rPr lang="en-US" sz="2000">
                <a:solidFill>
                  <a:srgbClr val="000000"/>
                </a:solidFill>
                <a:latin typeface="Comic Sans MS" charset="0"/>
              </a:rPr>
              <a:t> of adverse side effects</a:t>
            </a:r>
          </a:p>
          <a:p>
            <a:pPr eaLnBrk="1" hangingPunct="1">
              <a:buFontTx/>
              <a:buChar char="•"/>
            </a:pPr>
            <a:r>
              <a:rPr lang="en-US" sz="2000">
                <a:solidFill>
                  <a:srgbClr val="000000"/>
                </a:solidFill>
                <a:latin typeface="Comic Sans MS" charset="0"/>
              </a:rPr>
              <a:t> availability of credible pre-clinical and/or clinical data on</a:t>
            </a:r>
            <a:br>
              <a:rPr lang="en-US" sz="2000">
                <a:solidFill>
                  <a:srgbClr val="000000"/>
                </a:solidFill>
                <a:latin typeface="Comic Sans MS" charset="0"/>
              </a:rPr>
            </a:br>
            <a:r>
              <a:rPr lang="en-US" sz="2000">
                <a:solidFill>
                  <a:srgbClr val="000000"/>
                </a:solidFill>
                <a:latin typeface="Comic Sans MS" charset="0"/>
              </a:rPr>
              <a:t> risks and benefits</a:t>
            </a:r>
          </a:p>
          <a:p>
            <a:pPr eaLnBrk="1" hangingPunct="1">
              <a:buFontTx/>
              <a:buChar char="•"/>
            </a:pPr>
            <a:r>
              <a:rPr lang="en-US" sz="2000" b="1">
                <a:solidFill>
                  <a:srgbClr val="FF0000"/>
                </a:solidFill>
                <a:latin typeface="Comic Sans MS" charset="0"/>
              </a:rPr>
              <a:t> long-term multigenerational follow-up</a:t>
            </a:r>
          </a:p>
          <a:p>
            <a:pPr eaLnBrk="1" hangingPunct="1">
              <a:buFontTx/>
              <a:buChar char="•"/>
            </a:pPr>
            <a:r>
              <a:rPr lang="en-US" sz="2000">
                <a:solidFill>
                  <a:srgbClr val="000000"/>
                </a:solidFill>
                <a:latin typeface="Comic Sans MS" charset="0"/>
              </a:rPr>
              <a:t> maximum transparency</a:t>
            </a:r>
          </a:p>
          <a:p>
            <a:pPr eaLnBrk="1" hangingPunct="1">
              <a:buFontTx/>
              <a:buChar char="•"/>
            </a:pPr>
            <a:r>
              <a:rPr lang="en-US" sz="2000">
                <a:solidFill>
                  <a:srgbClr val="000000"/>
                </a:solidFill>
                <a:latin typeface="Comic Sans MS" charset="0"/>
              </a:rPr>
              <a:t> continued reassessment</a:t>
            </a:r>
          </a:p>
          <a:p>
            <a:pPr eaLnBrk="1" hangingPunct="1">
              <a:buFontTx/>
              <a:buChar char="•"/>
            </a:pPr>
            <a:r>
              <a:rPr lang="en-US" sz="2000">
                <a:solidFill>
                  <a:srgbClr val="000000"/>
                </a:solidFill>
                <a:latin typeface="Comic Sans MS" charset="0"/>
              </a:rPr>
              <a:t> reliable regulatory oversight mechanisms to prevent misuse</a:t>
            </a:r>
          </a:p>
          <a:p>
            <a:pPr eaLnBrk="1" hangingPunct="1"/>
            <a:endParaRPr lang="en-US" sz="2000">
              <a:solidFill>
                <a:srgbClr val="000000"/>
              </a:solidFill>
              <a:latin typeface="Comic Sans MS" charset="0"/>
            </a:endParaRPr>
          </a:p>
        </p:txBody>
      </p:sp>
      <p:pic>
        <p:nvPicPr>
          <p:cNvPr id="87043" name="Image 3"/>
          <p:cNvPicPr>
            <a:picLocks noChangeAspect="1"/>
          </p:cNvPicPr>
          <p:nvPr/>
        </p:nvPicPr>
        <p:blipFill>
          <a:blip r:embed="rId2" cstate="email">
            <a:extLst>
              <a:ext uri="{28A0092B-C50C-407E-A947-70E740481C1C}">
                <a14:useLocalDpi xmlns:a14="http://schemas.microsoft.com/office/drawing/2010/main" val="0"/>
              </a:ext>
            </a:extLst>
          </a:blip>
          <a:srcRect r="2536"/>
          <a:stretch>
            <a:fillRect/>
          </a:stretch>
        </p:blipFill>
        <p:spPr bwMode="auto">
          <a:xfrm>
            <a:off x="69850" y="192088"/>
            <a:ext cx="891222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
          <p:cNvSpPr>
            <a:spLocks/>
          </p:cNvSpPr>
          <p:nvPr/>
        </p:nvSpPr>
        <p:spPr bwMode="auto">
          <a:xfrm>
            <a:off x="1550988" y="147638"/>
            <a:ext cx="60102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1" hangingPunct="1">
              <a:lnSpc>
                <a:spcPct val="90000"/>
              </a:lnSpc>
              <a:spcBef>
                <a:spcPct val="50000"/>
              </a:spcBef>
            </a:pPr>
            <a:r>
              <a:rPr lang="fr-FR" sz="2600" b="1">
                <a:solidFill>
                  <a:schemeClr val="tx1"/>
                </a:solidFill>
                <a:latin typeface="Comic Sans MS" charset="0"/>
                <a:sym typeface="Calibri Bold" charset="0"/>
              </a:rPr>
              <a:t>Que doit on penser ?</a:t>
            </a:r>
            <a:endParaRPr lang="fr-FR" sz="2600" b="1">
              <a:solidFill>
                <a:srgbClr val="000090"/>
              </a:solidFill>
              <a:latin typeface="Comic Sans MS" charset="0"/>
              <a:sym typeface="Calibri Bold" charset="0"/>
            </a:endParaRPr>
          </a:p>
        </p:txBody>
      </p:sp>
      <p:sp>
        <p:nvSpPr>
          <p:cNvPr id="62467" name="Text Box 5"/>
          <p:cNvSpPr txBox="1">
            <a:spLocks noChangeArrowheads="1"/>
          </p:cNvSpPr>
          <p:nvPr/>
        </p:nvSpPr>
        <p:spPr bwMode="auto">
          <a:xfrm>
            <a:off x="-15875" y="1924050"/>
            <a:ext cx="940435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130000"/>
              </a:lnSpc>
              <a:spcBef>
                <a:spcPct val="50000"/>
              </a:spcBef>
              <a:buClr>
                <a:srgbClr val="000090"/>
              </a:buClr>
              <a:buFontTx/>
              <a:buChar char="•"/>
            </a:pPr>
            <a:r>
              <a:rPr lang="fr-FR" sz="2200" b="1">
                <a:latin typeface="Comic Sans MS" charset="0"/>
              </a:rPr>
              <a:t>Technique pas complètement au point</a:t>
            </a:r>
          </a:p>
          <a:p>
            <a:pPr eaLnBrk="1" hangingPunct="1">
              <a:lnSpc>
                <a:spcPct val="130000"/>
              </a:lnSpc>
              <a:spcBef>
                <a:spcPct val="50000"/>
              </a:spcBef>
              <a:buClr>
                <a:srgbClr val="000090"/>
              </a:buClr>
              <a:buFontTx/>
              <a:buChar char="•"/>
            </a:pPr>
            <a:r>
              <a:rPr lang="fr-FR" sz="2200" b="1">
                <a:latin typeface="Comic Sans MS" charset="0"/>
              </a:rPr>
              <a:t>Caractère inutile (maladies génétiques) sauf exception rarissime</a:t>
            </a:r>
          </a:p>
          <a:p>
            <a:pPr eaLnBrk="1" hangingPunct="1">
              <a:lnSpc>
                <a:spcPct val="130000"/>
              </a:lnSpc>
              <a:spcBef>
                <a:spcPct val="50000"/>
              </a:spcBef>
              <a:buClr>
                <a:srgbClr val="000090"/>
              </a:buClr>
              <a:buFontTx/>
              <a:buChar char="•"/>
            </a:pPr>
            <a:r>
              <a:rPr lang="fr-FR" sz="2200" b="1">
                <a:latin typeface="Comic Sans MS" charset="0"/>
              </a:rPr>
              <a:t>Caractère dangereux	inconnu</a:t>
            </a:r>
            <a:br>
              <a:rPr lang="fr-FR" sz="2200" b="1">
                <a:latin typeface="Comic Sans MS" charset="0"/>
              </a:rPr>
            </a:br>
            <a:r>
              <a:rPr lang="fr-FR" sz="2200" b="1">
                <a:latin typeface="Comic Sans MS" charset="0"/>
              </a:rPr>
              <a:t>				perte d'une fonction utile (CCR5)</a:t>
            </a:r>
          </a:p>
          <a:p>
            <a:pPr eaLnBrk="1" hangingPunct="1">
              <a:lnSpc>
                <a:spcPct val="130000"/>
              </a:lnSpc>
              <a:spcBef>
                <a:spcPct val="50000"/>
              </a:spcBef>
              <a:buClr>
                <a:srgbClr val="000090"/>
              </a:buClr>
              <a:buFontTx/>
              <a:buChar char="•"/>
            </a:pPr>
            <a:r>
              <a:rPr lang="fr-FR" sz="2200" b="1">
                <a:latin typeface="Comic Sans MS" charset="0"/>
              </a:rPr>
              <a:t>Caractère illusoire	améliorer les performances. Vraiment ?</a:t>
            </a:r>
          </a:p>
          <a:p>
            <a:pPr eaLnBrk="1" hangingPunct="1">
              <a:lnSpc>
                <a:spcPct val="130000"/>
              </a:lnSpc>
              <a:spcBef>
                <a:spcPct val="50000"/>
              </a:spcBef>
              <a:buClr>
                <a:srgbClr val="000090"/>
              </a:buClr>
              <a:buFontTx/>
              <a:buChar char="•"/>
            </a:pPr>
            <a:r>
              <a:rPr lang="fr-FR" sz="2200" b="1">
                <a:latin typeface="Comic Sans MS" charset="0"/>
              </a:rPr>
              <a:t>Qui consent ?</a:t>
            </a:r>
          </a:p>
        </p:txBody>
      </p:sp>
      <p:sp>
        <p:nvSpPr>
          <p:cNvPr id="55300" name="Straight Connector 56337"/>
          <p:cNvSpPr>
            <a:spLocks noChangeShapeType="1"/>
          </p:cNvSpPr>
          <p:nvPr/>
        </p:nvSpPr>
        <p:spPr bwMode="auto">
          <a:xfrm>
            <a:off x="0" y="908050"/>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oneTexte 2"/>
          <p:cNvSpPr txBox="1">
            <a:spLocks noChangeArrowheads="1"/>
          </p:cNvSpPr>
          <p:nvPr/>
        </p:nvSpPr>
        <p:spPr bwMode="auto">
          <a:xfrm>
            <a:off x="2625725" y="150813"/>
            <a:ext cx="3902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eaLnBrk="1" hangingPunct="1"/>
            <a:r>
              <a:rPr lang="fr-FR" sz="2800" b="1">
                <a:solidFill>
                  <a:srgbClr val="000000"/>
                </a:solidFill>
                <a:latin typeface="Comic Sans MS" charset="0"/>
              </a:rPr>
              <a:t>Conclusion</a:t>
            </a:r>
          </a:p>
        </p:txBody>
      </p:sp>
      <p:sp>
        <p:nvSpPr>
          <p:cNvPr id="4" name="Straight Connector 56337"/>
          <p:cNvSpPr>
            <a:spLocks noChangeShapeType="1"/>
          </p:cNvSpPr>
          <p:nvPr/>
        </p:nvSpPr>
        <p:spPr bwMode="auto">
          <a:xfrm>
            <a:off x="4763" y="80486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GB">
              <a:latin typeface="Arial" charset="0"/>
              <a:ea typeface="MS PGothic" charset="-128"/>
              <a:cs typeface="+mn-cs"/>
            </a:endParaRPr>
          </a:p>
        </p:txBody>
      </p:sp>
      <p:sp>
        <p:nvSpPr>
          <p:cNvPr id="90116" name="ZoneTexte 2"/>
          <p:cNvSpPr txBox="1">
            <a:spLocks noChangeArrowheads="1"/>
          </p:cNvSpPr>
          <p:nvPr/>
        </p:nvSpPr>
        <p:spPr bwMode="auto">
          <a:xfrm>
            <a:off x="725488" y="1325563"/>
            <a:ext cx="842327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150000"/>
              </a:lnSpc>
              <a:spcBef>
                <a:spcPts val="600"/>
              </a:spcBef>
              <a:buClr>
                <a:srgbClr val="000090"/>
              </a:buClr>
              <a:buSzPct val="80000"/>
              <a:buFontTx/>
              <a:buChar char="•"/>
            </a:pPr>
            <a:r>
              <a:rPr lang="fr-FR" sz="2300" b="1">
                <a:latin typeface="Comic Sans MS" charset="0"/>
              </a:rPr>
              <a:t>Saut technologique</a:t>
            </a:r>
          </a:p>
          <a:p>
            <a:pPr eaLnBrk="1" hangingPunct="1">
              <a:lnSpc>
                <a:spcPct val="150000"/>
              </a:lnSpc>
              <a:spcBef>
                <a:spcPts val="600"/>
              </a:spcBef>
              <a:buClr>
                <a:srgbClr val="000090"/>
              </a:buClr>
              <a:buSzPct val="80000"/>
              <a:buFontTx/>
              <a:buChar char="•"/>
            </a:pPr>
            <a:r>
              <a:rPr lang="fr-FR" sz="2300" b="1">
                <a:latin typeface="Comic Sans MS" charset="0"/>
              </a:rPr>
              <a:t>Modèles de maladies (in vitro, in vivo)</a:t>
            </a:r>
          </a:p>
          <a:p>
            <a:pPr eaLnBrk="1" hangingPunct="1">
              <a:lnSpc>
                <a:spcPct val="150000"/>
              </a:lnSpc>
              <a:spcBef>
                <a:spcPts val="600"/>
              </a:spcBef>
              <a:buClr>
                <a:srgbClr val="000090"/>
              </a:buClr>
              <a:buSzPct val="80000"/>
              <a:buFontTx/>
              <a:buChar char="•"/>
            </a:pPr>
            <a:r>
              <a:rPr lang="fr-FR" sz="2300" b="1">
                <a:latin typeface="Comic Sans MS" charset="0"/>
              </a:rPr>
              <a:t>Progrès possibles de la thérapie génique somatique</a:t>
            </a:r>
            <a:br>
              <a:rPr lang="fr-FR" sz="2300" b="1">
                <a:latin typeface="Comic Sans MS" charset="0"/>
              </a:rPr>
            </a:br>
            <a:r>
              <a:rPr lang="fr-FR" sz="2300" b="1">
                <a:latin typeface="Comic Sans MS" charset="0"/>
              </a:rPr>
              <a:t>		inactivation &gt; correction génique</a:t>
            </a:r>
          </a:p>
          <a:p>
            <a:pPr eaLnBrk="1" hangingPunct="1">
              <a:lnSpc>
                <a:spcPct val="150000"/>
              </a:lnSpc>
              <a:spcBef>
                <a:spcPts val="600"/>
              </a:spcBef>
              <a:buClr>
                <a:srgbClr val="000090"/>
              </a:buClr>
              <a:buSzPct val="80000"/>
              <a:buFontTx/>
              <a:buChar char="•"/>
            </a:pPr>
            <a:r>
              <a:rPr lang="fr-FR" sz="2300" b="1">
                <a:latin typeface="Comic Sans MS" charset="0"/>
              </a:rPr>
              <a:t>Systèmes perfectibles (rapidement)</a:t>
            </a:r>
          </a:p>
          <a:p>
            <a:pPr eaLnBrk="1" hangingPunct="1">
              <a:lnSpc>
                <a:spcPct val="150000"/>
              </a:lnSpc>
              <a:spcBef>
                <a:spcPts val="600"/>
              </a:spcBef>
              <a:buClr>
                <a:srgbClr val="000090"/>
              </a:buClr>
              <a:buSzPct val="80000"/>
              <a:buFontTx/>
              <a:buChar char="•"/>
            </a:pPr>
            <a:r>
              <a:rPr lang="fr-FR" sz="2300" b="1">
                <a:latin typeface="Comic Sans MS" charset="0"/>
              </a:rPr>
              <a:t>Faisabilité des modifications germinales mais intérêt </a:t>
            </a:r>
            <a:br>
              <a:rPr lang="fr-FR" sz="2300" b="1">
                <a:latin typeface="Comic Sans MS" charset="0"/>
              </a:rPr>
            </a:br>
            <a:r>
              <a:rPr lang="fr-FR" sz="2300" b="1">
                <a:latin typeface="Comic Sans MS" charset="0"/>
              </a:rPr>
              <a:t>douteux et éthique très discutable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oneTexte 1"/>
          <p:cNvSpPr txBox="1">
            <a:spLocks noChangeArrowheads="1"/>
          </p:cNvSpPr>
          <p:nvPr/>
        </p:nvSpPr>
        <p:spPr bwMode="auto">
          <a:xfrm>
            <a:off x="1979613" y="260350"/>
            <a:ext cx="493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2400" b="1">
                <a:latin typeface="Comic Sans MS" charset="0"/>
              </a:rPr>
              <a:t>Génomique humaine et médecine</a:t>
            </a:r>
          </a:p>
        </p:txBody>
      </p:sp>
      <p:sp>
        <p:nvSpPr>
          <p:cNvPr id="3" name="ZoneTexte 2"/>
          <p:cNvSpPr txBox="1"/>
          <p:nvPr/>
        </p:nvSpPr>
        <p:spPr>
          <a:xfrm>
            <a:off x="107950" y="1412875"/>
            <a:ext cx="9321800" cy="4400550"/>
          </a:xfrm>
          <a:prstGeom prst="rect">
            <a:avLst/>
          </a:prstGeom>
          <a:noFill/>
        </p:spPr>
        <p:txBody>
          <a:bodyPr wrap="none">
            <a:spAutoFit/>
          </a:bodyPr>
          <a:lstStyle>
            <a:lvl1pPr marL="342900" indent="-342900">
              <a:defRPr sz="2400">
                <a:solidFill>
                  <a:srgbClr val="000099"/>
                </a:solidFill>
                <a:latin typeface="Times" charset="0"/>
                <a:ea typeface="MS PGothic" charset="0"/>
                <a:cs typeface="MS PGothic" charset="0"/>
              </a:defRPr>
            </a:lvl1pPr>
            <a:lvl2pPr marL="742950" indent="-285750">
              <a:defRPr sz="2400">
                <a:solidFill>
                  <a:srgbClr val="000099"/>
                </a:solidFill>
                <a:latin typeface="Times" charset="0"/>
                <a:ea typeface="MS PGothic" charset="0"/>
                <a:cs typeface="MS PGothic" charset="0"/>
              </a:defRPr>
            </a:lvl2pPr>
            <a:lvl3pPr marL="1143000" indent="-228600">
              <a:defRPr sz="2400">
                <a:solidFill>
                  <a:srgbClr val="000099"/>
                </a:solidFill>
                <a:latin typeface="Times" charset="0"/>
                <a:ea typeface="MS PGothic" charset="0"/>
                <a:cs typeface="MS PGothic" charset="0"/>
              </a:defRPr>
            </a:lvl3pPr>
            <a:lvl4pPr marL="1600200" indent="-228600">
              <a:defRPr sz="2400">
                <a:solidFill>
                  <a:srgbClr val="000099"/>
                </a:solidFill>
                <a:latin typeface="Times" charset="0"/>
                <a:ea typeface="MS PGothic" charset="0"/>
                <a:cs typeface="MS PGothic" charset="0"/>
              </a:defRPr>
            </a:lvl4pPr>
            <a:lvl5pPr marL="2057400" indent="-228600">
              <a:defRPr sz="2400">
                <a:solidFill>
                  <a:srgbClr val="000099"/>
                </a:solidFill>
                <a:latin typeface="Times" charset="0"/>
                <a:ea typeface="MS PGothic" charset="0"/>
                <a:cs typeface="MS PGothic" charset="0"/>
              </a:defRPr>
            </a:lvl5pPr>
            <a:lvl6pPr marL="2514600" indent="-228600" eaLnBrk="0" fontAlgn="base" hangingPunct="0">
              <a:spcBef>
                <a:spcPct val="0"/>
              </a:spcBef>
              <a:spcAft>
                <a:spcPct val="0"/>
              </a:spcAft>
              <a:defRPr sz="2400">
                <a:solidFill>
                  <a:srgbClr val="000099"/>
                </a:solidFill>
                <a:latin typeface="Times" charset="0"/>
                <a:ea typeface="MS PGothic" charset="0"/>
                <a:cs typeface="MS PGothic" charset="0"/>
              </a:defRPr>
            </a:lvl6pPr>
            <a:lvl7pPr marL="2971800" indent="-228600" eaLnBrk="0" fontAlgn="base" hangingPunct="0">
              <a:spcBef>
                <a:spcPct val="0"/>
              </a:spcBef>
              <a:spcAft>
                <a:spcPct val="0"/>
              </a:spcAft>
              <a:defRPr sz="2400">
                <a:solidFill>
                  <a:srgbClr val="000099"/>
                </a:solidFill>
                <a:latin typeface="Times" charset="0"/>
                <a:ea typeface="MS PGothic" charset="0"/>
                <a:cs typeface="MS PGothic" charset="0"/>
              </a:defRPr>
            </a:lvl7pPr>
            <a:lvl8pPr marL="3429000" indent="-228600" eaLnBrk="0" fontAlgn="base" hangingPunct="0">
              <a:spcBef>
                <a:spcPct val="0"/>
              </a:spcBef>
              <a:spcAft>
                <a:spcPct val="0"/>
              </a:spcAft>
              <a:defRPr sz="2400">
                <a:solidFill>
                  <a:srgbClr val="000099"/>
                </a:solidFill>
                <a:latin typeface="Times" charset="0"/>
                <a:ea typeface="MS PGothic" charset="0"/>
                <a:cs typeface="MS PGothic" charset="0"/>
              </a:defRPr>
            </a:lvl8pPr>
            <a:lvl9pPr marL="3886200" indent="-228600" eaLnBrk="0" fontAlgn="base" hangingPunct="0">
              <a:spcBef>
                <a:spcPct val="0"/>
              </a:spcBef>
              <a:spcAft>
                <a:spcPct val="0"/>
              </a:spcAft>
              <a:defRPr sz="2400">
                <a:solidFill>
                  <a:srgbClr val="000099"/>
                </a:solidFill>
                <a:latin typeface="Times" charset="0"/>
                <a:ea typeface="MS PGothic" charset="0"/>
                <a:cs typeface="MS PGothic" charset="0"/>
              </a:defRPr>
            </a:lvl9pPr>
          </a:lstStyle>
          <a:p>
            <a:pPr>
              <a:buFont typeface="Arial" charset="0"/>
              <a:buChar char="•"/>
            </a:pPr>
            <a:r>
              <a:rPr lang="fr-FR" sz="2000" b="1" dirty="0">
                <a:solidFill>
                  <a:schemeClr val="tx1"/>
                </a:solidFill>
                <a:latin typeface="Comic Sans MS" charset="0"/>
              </a:rPr>
              <a:t>importants progrès des connaissances</a:t>
            </a:r>
          </a:p>
          <a:p>
            <a:pPr>
              <a:buFont typeface="Arial" charset="0"/>
              <a:buChar char="•"/>
            </a:pPr>
            <a:r>
              <a:rPr lang="fr-FR" sz="2000" b="1" dirty="0">
                <a:solidFill>
                  <a:schemeClr val="tx1"/>
                </a:solidFill>
                <a:latin typeface="Comic Sans MS" charset="0"/>
              </a:rPr>
              <a:t>applications diagnostiques aux maladies héréditaires </a:t>
            </a:r>
            <a:r>
              <a:rPr lang="fr-FR" sz="1400" b="1" dirty="0">
                <a:solidFill>
                  <a:schemeClr val="tx1"/>
                </a:solidFill>
                <a:latin typeface="Comic Sans MS" charset="0"/>
              </a:rPr>
              <a:t>(mutations germinales)</a:t>
            </a:r>
          </a:p>
          <a:p>
            <a:r>
              <a:rPr lang="fr-FR" sz="2000" b="1" dirty="0">
                <a:solidFill>
                  <a:schemeClr val="tx1"/>
                </a:solidFill>
                <a:latin typeface="Comic Sans MS" charset="0"/>
              </a:rPr>
              <a:t>   et aux cancers </a:t>
            </a:r>
            <a:r>
              <a:rPr lang="fr-FR" sz="1400" b="1" dirty="0">
                <a:solidFill>
                  <a:schemeClr val="tx1"/>
                </a:solidFill>
                <a:latin typeface="Comic Sans MS" charset="0"/>
              </a:rPr>
              <a:t>(mutations somatiques)</a:t>
            </a:r>
          </a:p>
          <a:p>
            <a:pPr>
              <a:buFont typeface="Arial" charset="0"/>
              <a:buChar char="•"/>
            </a:pPr>
            <a:r>
              <a:rPr lang="fr-FR" sz="2000" b="1" dirty="0">
                <a:solidFill>
                  <a:schemeClr val="tx1"/>
                </a:solidFill>
                <a:latin typeface="Comic Sans MS" charset="0"/>
              </a:rPr>
              <a:t>interaction majeure avec l</a:t>
            </a:r>
            <a:r>
              <a:rPr lang="ja-JP" altLang="fr-FR" sz="2000" b="1" dirty="0">
                <a:solidFill>
                  <a:schemeClr val="tx1"/>
                </a:solidFill>
                <a:latin typeface="Comic Sans MS" charset="0"/>
              </a:rPr>
              <a:t>’</a:t>
            </a:r>
            <a:r>
              <a:rPr lang="fr-FR" sz="2000" b="1" dirty="0">
                <a:solidFill>
                  <a:schemeClr val="tx1"/>
                </a:solidFill>
                <a:latin typeface="Comic Sans MS" charset="0"/>
              </a:rPr>
              <a:t>environnement</a:t>
            </a:r>
          </a:p>
          <a:p>
            <a:pPr>
              <a:buFont typeface="Arial" charset="0"/>
              <a:buChar char="•"/>
            </a:pPr>
            <a:r>
              <a:rPr lang="fr-FR" sz="2000" b="1" dirty="0">
                <a:solidFill>
                  <a:schemeClr val="tx1"/>
                </a:solidFill>
                <a:latin typeface="Comic Sans MS" charset="0"/>
              </a:rPr>
              <a:t>quelques applications thérapeutiques, des perspectives</a:t>
            </a:r>
          </a:p>
          <a:p>
            <a:r>
              <a:rPr lang="fr-FR" sz="2000" b="1" dirty="0">
                <a:solidFill>
                  <a:schemeClr val="tx1"/>
                </a:solidFill>
                <a:latin typeface="Comic Sans MS" charset="0"/>
              </a:rPr>
              <a:t>   (médicaments, biothérapies et gènes)</a:t>
            </a:r>
          </a:p>
          <a:p>
            <a:pPr>
              <a:buFont typeface="Arial" charset="0"/>
              <a:buChar char="•"/>
            </a:pPr>
            <a:endParaRPr lang="fr-FR" sz="2000" b="1" dirty="0">
              <a:latin typeface="Comic Sans MS" charset="0"/>
            </a:endParaRPr>
          </a:p>
          <a:p>
            <a:r>
              <a:rPr lang="fr-FR" sz="2000" b="1" dirty="0">
                <a:latin typeface="Comic Sans MS" charset="0"/>
              </a:rPr>
              <a:t>Des questions éthiques:</a:t>
            </a:r>
          </a:p>
          <a:p>
            <a:endParaRPr lang="fr-FR" sz="2000" b="1" dirty="0">
              <a:latin typeface="Comic Sans MS" charset="0"/>
            </a:endParaRPr>
          </a:p>
          <a:p>
            <a:pPr>
              <a:buFont typeface="Arial" charset="0"/>
              <a:buChar char="•"/>
            </a:pPr>
            <a:r>
              <a:rPr lang="fr-FR" sz="2000" b="1" dirty="0">
                <a:latin typeface="Comic Sans MS" charset="0"/>
              </a:rPr>
              <a:t>qui peut disposer des informations génétiques?</a:t>
            </a:r>
          </a:p>
          <a:p>
            <a:pPr>
              <a:buFont typeface="Arial" charset="0"/>
              <a:buChar char="•"/>
            </a:pPr>
            <a:r>
              <a:rPr lang="fr-FR" sz="2000" b="1" dirty="0">
                <a:latin typeface="Comic Sans MS" charset="0"/>
              </a:rPr>
              <a:t>quelles maladies justifient un dépistage ?</a:t>
            </a:r>
          </a:p>
          <a:p>
            <a:pPr>
              <a:buFont typeface="Arial" charset="0"/>
              <a:buChar char="•"/>
            </a:pPr>
            <a:r>
              <a:rPr lang="fr-FR" sz="2000" b="1" dirty="0">
                <a:latin typeface="Comic Sans MS" charset="0"/>
              </a:rPr>
              <a:t>quelles applications en conseil génétique? </a:t>
            </a:r>
            <a:r>
              <a:rPr lang="fr-FR" sz="1400" b="1" dirty="0">
                <a:latin typeface="Comic Sans MS" charset="0"/>
              </a:rPr>
              <a:t>(diagnostic </a:t>
            </a:r>
            <a:r>
              <a:rPr lang="fr-FR" sz="1400" b="1" dirty="0" err="1">
                <a:latin typeface="Comic Sans MS" charset="0"/>
              </a:rPr>
              <a:t>préconceptionnel</a:t>
            </a:r>
            <a:r>
              <a:rPr lang="fr-FR" sz="1400" b="1" dirty="0">
                <a:latin typeface="Comic Sans MS" charset="0"/>
              </a:rPr>
              <a:t>..)</a:t>
            </a:r>
          </a:p>
          <a:p>
            <a:pPr>
              <a:buFont typeface="Arial" charset="0"/>
              <a:buChar char="•"/>
            </a:pPr>
            <a:r>
              <a:rPr lang="fr-FR" sz="2000" b="1" dirty="0">
                <a:latin typeface="Comic Sans MS" charset="0"/>
              </a:rPr>
              <a:t>modifications du génome germinal ???</a:t>
            </a:r>
          </a:p>
          <a:p>
            <a:pPr>
              <a:buFont typeface="Arial" charset="0"/>
              <a:buChar char="•"/>
            </a:pPr>
            <a:r>
              <a:rPr lang="fr-FR" sz="2000" b="1" dirty="0">
                <a:latin typeface="Comic Sans MS" charset="0"/>
              </a:rPr>
              <a:t>….</a:t>
            </a:r>
          </a:p>
        </p:txBody>
      </p:sp>
      <p:sp>
        <p:nvSpPr>
          <p:cNvPr id="4" name="Straight Connector 56337">
            <a:extLst/>
          </p:cNvPr>
          <p:cNvSpPr>
            <a:spLocks noChangeShapeType="1"/>
          </p:cNvSpPr>
          <p:nvPr/>
        </p:nvSpPr>
        <p:spPr bwMode="auto">
          <a:xfrm>
            <a:off x="0" y="836613"/>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4"/>
          <p:cNvSpPr>
            <a:spLocks noChangeShapeType="1"/>
          </p:cNvSpPr>
          <p:nvPr/>
        </p:nvSpPr>
        <p:spPr bwMode="auto">
          <a:xfrm flipH="1">
            <a:off x="2139950" y="1500188"/>
            <a:ext cx="6350" cy="4149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 name="Line 5"/>
          <p:cNvSpPr>
            <a:spLocks noChangeShapeType="1"/>
          </p:cNvSpPr>
          <p:nvPr/>
        </p:nvSpPr>
        <p:spPr bwMode="auto">
          <a:xfrm flipV="1">
            <a:off x="2124075" y="5648325"/>
            <a:ext cx="5184775" cy="1270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6" name="Line 6"/>
          <p:cNvSpPr>
            <a:spLocks noChangeShapeType="1"/>
          </p:cNvSpPr>
          <p:nvPr/>
        </p:nvSpPr>
        <p:spPr bwMode="auto">
          <a:xfrm>
            <a:off x="2139950" y="5302250"/>
            <a:ext cx="134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 name="Line 7"/>
          <p:cNvSpPr>
            <a:spLocks noChangeShapeType="1"/>
          </p:cNvSpPr>
          <p:nvPr/>
        </p:nvSpPr>
        <p:spPr bwMode="auto">
          <a:xfrm>
            <a:off x="2139950" y="4894263"/>
            <a:ext cx="134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 name="Line 8"/>
          <p:cNvSpPr>
            <a:spLocks noChangeShapeType="1"/>
          </p:cNvSpPr>
          <p:nvPr/>
        </p:nvSpPr>
        <p:spPr bwMode="auto">
          <a:xfrm>
            <a:off x="2139950" y="4484688"/>
            <a:ext cx="134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9" name="Line 9"/>
          <p:cNvSpPr>
            <a:spLocks noChangeShapeType="1"/>
          </p:cNvSpPr>
          <p:nvPr/>
        </p:nvSpPr>
        <p:spPr bwMode="auto">
          <a:xfrm>
            <a:off x="2139950" y="4076700"/>
            <a:ext cx="134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0" name="Line 14"/>
          <p:cNvSpPr>
            <a:spLocks noChangeShapeType="1"/>
          </p:cNvSpPr>
          <p:nvPr/>
        </p:nvSpPr>
        <p:spPr bwMode="auto">
          <a:xfrm>
            <a:off x="2263775" y="5584825"/>
            <a:ext cx="0" cy="128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1" name="Text Box 31"/>
          <p:cNvSpPr txBox="1">
            <a:spLocks noChangeArrowheads="1"/>
          </p:cNvSpPr>
          <p:nvPr/>
        </p:nvSpPr>
        <p:spPr bwMode="auto">
          <a:xfrm>
            <a:off x="1692275" y="4725988"/>
            <a:ext cx="422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rgbClr val="000099"/>
                </a:solidFill>
                <a:latin typeface="Bookman Old Style" charset="0"/>
              </a:rPr>
              <a:t>20</a:t>
            </a:r>
          </a:p>
        </p:txBody>
      </p:sp>
      <p:sp>
        <p:nvSpPr>
          <p:cNvPr id="8202" name="Line 36"/>
          <p:cNvSpPr>
            <a:spLocks noChangeShapeType="1"/>
          </p:cNvSpPr>
          <p:nvPr/>
        </p:nvSpPr>
        <p:spPr bwMode="auto">
          <a:xfrm>
            <a:off x="3698875" y="5584825"/>
            <a:ext cx="0" cy="128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3" name="Line 39"/>
          <p:cNvSpPr>
            <a:spLocks noChangeShapeType="1"/>
          </p:cNvSpPr>
          <p:nvPr/>
        </p:nvSpPr>
        <p:spPr bwMode="auto">
          <a:xfrm>
            <a:off x="2146300" y="3668713"/>
            <a:ext cx="134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4" name="Line 40"/>
          <p:cNvSpPr>
            <a:spLocks noChangeShapeType="1"/>
          </p:cNvSpPr>
          <p:nvPr/>
        </p:nvSpPr>
        <p:spPr bwMode="auto">
          <a:xfrm>
            <a:off x="2152650" y="3260725"/>
            <a:ext cx="133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5" name="Line 41"/>
          <p:cNvSpPr>
            <a:spLocks noChangeShapeType="1"/>
          </p:cNvSpPr>
          <p:nvPr/>
        </p:nvSpPr>
        <p:spPr bwMode="auto">
          <a:xfrm>
            <a:off x="5292725" y="5584825"/>
            <a:ext cx="0" cy="128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6" name="Line 55"/>
          <p:cNvSpPr>
            <a:spLocks noChangeShapeType="1"/>
          </p:cNvSpPr>
          <p:nvPr/>
        </p:nvSpPr>
        <p:spPr bwMode="auto">
          <a:xfrm>
            <a:off x="6804025" y="5589588"/>
            <a:ext cx="0" cy="128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7" name="Line 57"/>
          <p:cNvSpPr>
            <a:spLocks noChangeShapeType="1"/>
          </p:cNvSpPr>
          <p:nvPr/>
        </p:nvSpPr>
        <p:spPr bwMode="auto">
          <a:xfrm>
            <a:off x="2146300" y="2852738"/>
            <a:ext cx="134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8" name="Text Box 59"/>
          <p:cNvSpPr txBox="1">
            <a:spLocks noChangeArrowheads="1"/>
          </p:cNvSpPr>
          <p:nvPr/>
        </p:nvSpPr>
        <p:spPr bwMode="auto">
          <a:xfrm>
            <a:off x="1692275" y="3509963"/>
            <a:ext cx="422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rgbClr val="000099"/>
                </a:solidFill>
                <a:latin typeface="Bookman Old Style" charset="0"/>
              </a:rPr>
              <a:t>50</a:t>
            </a:r>
          </a:p>
        </p:txBody>
      </p:sp>
      <p:sp>
        <p:nvSpPr>
          <p:cNvPr id="8209" name="Text Box 2"/>
          <p:cNvSpPr txBox="1">
            <a:spLocks noChangeArrowheads="1"/>
          </p:cNvSpPr>
          <p:nvPr/>
        </p:nvSpPr>
        <p:spPr bwMode="auto">
          <a:xfrm>
            <a:off x="539750" y="260350"/>
            <a:ext cx="82089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2600" b="1">
                <a:latin typeface="Comic Sans MS" charset="0"/>
              </a:rPr>
              <a:t>Evolution de l'espérance de vie</a:t>
            </a:r>
            <a:endParaRPr lang="fr-FR" sz="2600" b="1">
              <a:solidFill>
                <a:srgbClr val="000099"/>
              </a:solidFill>
              <a:latin typeface="Comic Sans MS" charset="0"/>
            </a:endParaRPr>
          </a:p>
        </p:txBody>
      </p:sp>
      <p:sp>
        <p:nvSpPr>
          <p:cNvPr id="5138" name="Straight Connector 56337">
            <a:extLst/>
          </p:cNvPr>
          <p:cNvSpPr>
            <a:spLocks noChangeShapeType="1"/>
          </p:cNvSpPr>
          <p:nvPr/>
        </p:nvSpPr>
        <p:spPr bwMode="auto">
          <a:xfrm>
            <a:off x="0" y="981075"/>
            <a:ext cx="9144000" cy="0"/>
          </a:xfrm>
          <a:prstGeom prst="line">
            <a:avLst/>
          </a:prstGeom>
          <a:noFill/>
          <a:ln w="28575">
            <a:solidFill>
              <a:srgbClr val="000080"/>
            </a:solidFill>
            <a:round/>
            <a:headEnd/>
            <a:tailEnd/>
          </a:ln>
          <a:effectLst>
            <a:outerShdw blurRad="63500" dist="91581" dir="2021404" algn="ctr" rotWithShape="0">
              <a:srgbClr val="3333FF">
                <a:alpha val="50000"/>
              </a:srgbClr>
            </a:outerShdw>
          </a:effectLst>
          <a:extLst/>
        </p:spPr>
        <p:txBody>
          <a:bodyPr/>
          <a:lstStyle/>
          <a:p>
            <a:pPr>
              <a:defRPr/>
            </a:pPr>
            <a:endParaRPr lang="en-US"/>
          </a:p>
        </p:txBody>
      </p:sp>
      <p:sp>
        <p:nvSpPr>
          <p:cNvPr id="8211" name="Line 9"/>
          <p:cNvSpPr>
            <a:spLocks noChangeShapeType="1"/>
          </p:cNvSpPr>
          <p:nvPr/>
        </p:nvSpPr>
        <p:spPr bwMode="auto">
          <a:xfrm>
            <a:off x="2147888" y="2443163"/>
            <a:ext cx="1349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2" name="Line 39"/>
          <p:cNvSpPr>
            <a:spLocks noChangeShapeType="1"/>
          </p:cNvSpPr>
          <p:nvPr/>
        </p:nvSpPr>
        <p:spPr bwMode="auto">
          <a:xfrm>
            <a:off x="2154238" y="2035175"/>
            <a:ext cx="1349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3" name="Line 40"/>
          <p:cNvSpPr>
            <a:spLocks noChangeShapeType="1"/>
          </p:cNvSpPr>
          <p:nvPr/>
        </p:nvSpPr>
        <p:spPr bwMode="auto">
          <a:xfrm>
            <a:off x="2160588" y="1627188"/>
            <a:ext cx="133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4" name="Text Box 59"/>
          <p:cNvSpPr txBox="1">
            <a:spLocks noChangeArrowheads="1"/>
          </p:cNvSpPr>
          <p:nvPr/>
        </p:nvSpPr>
        <p:spPr bwMode="auto">
          <a:xfrm>
            <a:off x="1692275" y="2278063"/>
            <a:ext cx="4222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rgbClr val="000099"/>
                </a:solidFill>
                <a:latin typeface="Bookman Old Style" charset="0"/>
              </a:rPr>
              <a:t>80</a:t>
            </a:r>
          </a:p>
        </p:txBody>
      </p:sp>
      <p:sp>
        <p:nvSpPr>
          <p:cNvPr id="8215" name="ZoneTexte 1"/>
          <p:cNvSpPr txBox="1">
            <a:spLocks noChangeArrowheads="1"/>
          </p:cNvSpPr>
          <p:nvPr/>
        </p:nvSpPr>
        <p:spPr bwMode="auto">
          <a:xfrm>
            <a:off x="1763713" y="1196975"/>
            <a:ext cx="763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chemeClr val="accent2"/>
                </a:solidFill>
                <a:latin typeface="Comic Sans MS" charset="0"/>
              </a:rPr>
              <a:t>années</a:t>
            </a:r>
          </a:p>
        </p:txBody>
      </p:sp>
      <p:sp>
        <p:nvSpPr>
          <p:cNvPr id="8216" name="Text Box 56"/>
          <p:cNvSpPr txBox="1">
            <a:spLocks noChangeArrowheads="1"/>
          </p:cNvSpPr>
          <p:nvPr/>
        </p:nvSpPr>
        <p:spPr bwMode="auto">
          <a:xfrm>
            <a:off x="1966913" y="5730875"/>
            <a:ext cx="641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200" b="1">
                <a:solidFill>
                  <a:srgbClr val="000099"/>
                </a:solidFill>
                <a:latin typeface="Bookman Old Style" charset="0"/>
              </a:rPr>
              <a:t> 1600</a:t>
            </a:r>
          </a:p>
        </p:txBody>
      </p:sp>
      <p:sp>
        <p:nvSpPr>
          <p:cNvPr id="8217" name="Text Box 56"/>
          <p:cNvSpPr txBox="1">
            <a:spLocks noChangeArrowheads="1"/>
          </p:cNvSpPr>
          <p:nvPr/>
        </p:nvSpPr>
        <p:spPr bwMode="auto">
          <a:xfrm>
            <a:off x="4986338" y="5730875"/>
            <a:ext cx="641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200" b="1">
                <a:solidFill>
                  <a:srgbClr val="000099"/>
                </a:solidFill>
                <a:latin typeface="Bookman Old Style" charset="0"/>
              </a:rPr>
              <a:t> 1900</a:t>
            </a:r>
          </a:p>
        </p:txBody>
      </p:sp>
      <p:sp>
        <p:nvSpPr>
          <p:cNvPr id="8218" name="Text Box 56"/>
          <p:cNvSpPr txBox="1">
            <a:spLocks noChangeArrowheads="1"/>
          </p:cNvSpPr>
          <p:nvPr/>
        </p:nvSpPr>
        <p:spPr bwMode="auto">
          <a:xfrm>
            <a:off x="3419475" y="5730875"/>
            <a:ext cx="641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200" b="1">
                <a:solidFill>
                  <a:srgbClr val="000099"/>
                </a:solidFill>
                <a:latin typeface="Bookman Old Style" charset="0"/>
              </a:rPr>
              <a:t> 1800</a:t>
            </a:r>
          </a:p>
        </p:txBody>
      </p:sp>
      <p:sp>
        <p:nvSpPr>
          <p:cNvPr id="8219" name="Text Box 56"/>
          <p:cNvSpPr txBox="1">
            <a:spLocks noChangeArrowheads="1"/>
          </p:cNvSpPr>
          <p:nvPr/>
        </p:nvSpPr>
        <p:spPr bwMode="auto">
          <a:xfrm>
            <a:off x="6503988" y="5730875"/>
            <a:ext cx="5889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200" b="1">
                <a:solidFill>
                  <a:srgbClr val="000099"/>
                </a:solidFill>
                <a:latin typeface="Bookman Old Style" charset="0"/>
              </a:rPr>
              <a:t>2000</a:t>
            </a:r>
          </a:p>
        </p:txBody>
      </p:sp>
      <p:cxnSp>
        <p:nvCxnSpPr>
          <p:cNvPr id="8220" name="Connecteur droit 42"/>
          <p:cNvCxnSpPr>
            <a:cxnSpLocks noChangeShapeType="1"/>
          </p:cNvCxnSpPr>
          <p:nvPr/>
        </p:nvCxnSpPr>
        <p:spPr bwMode="auto">
          <a:xfrm flipV="1">
            <a:off x="2852738" y="4508500"/>
            <a:ext cx="792162" cy="7302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8221" name="Connecteur droit 48"/>
          <p:cNvCxnSpPr>
            <a:cxnSpLocks noChangeShapeType="1"/>
          </p:cNvCxnSpPr>
          <p:nvPr/>
        </p:nvCxnSpPr>
        <p:spPr bwMode="auto">
          <a:xfrm flipV="1">
            <a:off x="3635375" y="3213100"/>
            <a:ext cx="230505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8222" name="ZoneTexte 1"/>
          <p:cNvSpPr txBox="1">
            <a:spLocks noChangeArrowheads="1"/>
          </p:cNvSpPr>
          <p:nvPr/>
        </p:nvSpPr>
        <p:spPr bwMode="auto">
          <a:xfrm>
            <a:off x="7129463" y="5716588"/>
            <a:ext cx="763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chemeClr val="accent2"/>
                </a:solidFill>
                <a:latin typeface="Comic Sans MS" charset="0"/>
              </a:rPr>
              <a:t>années</a:t>
            </a:r>
          </a:p>
        </p:txBody>
      </p:sp>
      <p:sp>
        <p:nvSpPr>
          <p:cNvPr id="8223" name="ZoneTexte 47"/>
          <p:cNvSpPr txBox="1">
            <a:spLocks noChangeArrowheads="1"/>
          </p:cNvSpPr>
          <p:nvPr/>
        </p:nvSpPr>
        <p:spPr bwMode="auto">
          <a:xfrm>
            <a:off x="3563938" y="3198813"/>
            <a:ext cx="1657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rgbClr val="000099"/>
                </a:solidFill>
                <a:latin typeface="Comic Sans MS" charset="0"/>
              </a:rPr>
              <a:t>Alimentation</a:t>
            </a:r>
          </a:p>
          <a:p>
            <a:r>
              <a:rPr lang="fr-FR" sz="1400" b="1">
                <a:solidFill>
                  <a:srgbClr val="000099"/>
                </a:solidFill>
                <a:latin typeface="Comic Sans MS" charset="0"/>
              </a:rPr>
              <a:t>conditions de vie</a:t>
            </a:r>
          </a:p>
        </p:txBody>
      </p:sp>
      <p:sp>
        <p:nvSpPr>
          <p:cNvPr id="6176" name="ZoneTexte 49"/>
          <p:cNvSpPr txBox="1">
            <a:spLocks noChangeArrowheads="1"/>
          </p:cNvSpPr>
          <p:nvPr/>
        </p:nvSpPr>
        <p:spPr bwMode="auto">
          <a:xfrm>
            <a:off x="4356100" y="2905125"/>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rgbClr val="FF0000"/>
                </a:solidFill>
                <a:latin typeface="Comic Sans MS" charset="0"/>
              </a:rPr>
              <a:t>Hygiène</a:t>
            </a:r>
          </a:p>
        </p:txBody>
      </p:sp>
      <p:cxnSp>
        <p:nvCxnSpPr>
          <p:cNvPr id="6177" name="Connecteur droit 3"/>
          <p:cNvCxnSpPr>
            <a:cxnSpLocks noChangeShapeType="1"/>
          </p:cNvCxnSpPr>
          <p:nvPr/>
        </p:nvCxnSpPr>
        <p:spPr bwMode="auto">
          <a:xfrm flipV="1">
            <a:off x="5219700" y="2636838"/>
            <a:ext cx="1728788" cy="9874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nvGrpSpPr>
          <p:cNvPr id="2" name="Grouper 10"/>
          <p:cNvGrpSpPr>
            <a:grpSpLocks/>
          </p:cNvGrpSpPr>
          <p:nvPr/>
        </p:nvGrpSpPr>
        <p:grpSpPr bwMode="auto">
          <a:xfrm>
            <a:off x="4930775" y="1412875"/>
            <a:ext cx="2162175" cy="1470025"/>
            <a:chOff x="4930775" y="1412776"/>
            <a:chExt cx="2162175" cy="1470124"/>
          </a:xfrm>
        </p:grpSpPr>
        <p:sp>
          <p:nvSpPr>
            <p:cNvPr id="8227" name="ZoneTexte 50"/>
            <p:cNvSpPr txBox="1">
              <a:spLocks noChangeArrowheads="1"/>
            </p:cNvSpPr>
            <p:nvPr/>
          </p:nvSpPr>
          <p:spPr bwMode="auto">
            <a:xfrm>
              <a:off x="4930775" y="2574925"/>
              <a:ext cx="1512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rgbClr val="FF0000"/>
                  </a:solidFill>
                  <a:latin typeface="Comic Sans MS" charset="0"/>
                </a:rPr>
                <a:t>Vaccinations</a:t>
              </a:r>
            </a:p>
          </p:txBody>
        </p:sp>
        <p:sp>
          <p:nvSpPr>
            <p:cNvPr id="8228" name="ZoneTexte 51"/>
            <p:cNvSpPr txBox="1">
              <a:spLocks noChangeArrowheads="1"/>
            </p:cNvSpPr>
            <p:nvPr/>
          </p:nvSpPr>
          <p:spPr bwMode="auto">
            <a:xfrm>
              <a:off x="5580063" y="2205038"/>
              <a:ext cx="1512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r>
                <a:rPr lang="fr-FR" sz="1400" b="1">
                  <a:solidFill>
                    <a:srgbClr val="FF0000"/>
                  </a:solidFill>
                  <a:latin typeface="Comic Sans MS" charset="0"/>
                </a:rPr>
                <a:t>Antibiotiques,…</a:t>
              </a:r>
            </a:p>
          </p:txBody>
        </p:sp>
        <p:grpSp>
          <p:nvGrpSpPr>
            <p:cNvPr id="8229" name="Grouper 9"/>
            <p:cNvGrpSpPr>
              <a:grpSpLocks/>
            </p:cNvGrpSpPr>
            <p:nvPr/>
          </p:nvGrpSpPr>
          <p:grpSpPr bwMode="auto">
            <a:xfrm>
              <a:off x="5004048" y="1412776"/>
              <a:ext cx="1879767" cy="612068"/>
              <a:chOff x="5004048" y="1412776"/>
              <a:chExt cx="1879767" cy="612068"/>
            </a:xfrm>
          </p:grpSpPr>
          <p:sp>
            <p:nvSpPr>
              <p:cNvPr id="8230" name="ZoneTexte 53"/>
              <p:cNvSpPr txBox="1">
                <a:spLocks noChangeArrowheads="1"/>
              </p:cNvSpPr>
              <p:nvPr/>
            </p:nvSpPr>
            <p:spPr bwMode="auto">
              <a:xfrm>
                <a:off x="5364088" y="1412776"/>
                <a:ext cx="11525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r>
                  <a:rPr lang="fr-FR" sz="1400" b="1">
                    <a:solidFill>
                      <a:srgbClr val="FF0000"/>
                    </a:solidFill>
                    <a:latin typeface="Comic Sans MS" charset="0"/>
                  </a:rPr>
                  <a:t>Médecine</a:t>
                </a:r>
              </a:p>
            </p:txBody>
          </p:sp>
          <p:grpSp>
            <p:nvGrpSpPr>
              <p:cNvPr id="8231" name="Grouper 8"/>
              <p:cNvGrpSpPr>
                <a:grpSpLocks/>
              </p:cNvGrpSpPr>
              <p:nvPr/>
            </p:nvGrpSpPr>
            <p:grpSpPr bwMode="auto">
              <a:xfrm>
                <a:off x="5004048" y="1772816"/>
                <a:ext cx="1879767" cy="252028"/>
                <a:chOff x="2987823" y="1556792"/>
                <a:chExt cx="1879767" cy="252028"/>
              </a:xfrm>
            </p:grpSpPr>
            <p:sp>
              <p:nvSpPr>
                <p:cNvPr id="8232" name="Parenthèse fermante 1"/>
                <p:cNvSpPr>
                  <a:spLocks/>
                </p:cNvSpPr>
                <p:nvPr/>
              </p:nvSpPr>
              <p:spPr bwMode="auto">
                <a:xfrm rot="-5400000">
                  <a:off x="3873701" y="814930"/>
                  <a:ext cx="108012" cy="1879767"/>
                </a:xfrm>
                <a:prstGeom prst="rightBracket">
                  <a:avLst>
                    <a:gd name="adj" fmla="val 8299"/>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chemeClr val="tx1"/>
                    </a:solidFill>
                  </a:endParaRPr>
                </a:p>
              </p:txBody>
            </p:sp>
            <p:cxnSp>
              <p:nvCxnSpPr>
                <p:cNvPr id="8233" name="Connecteur droit 3"/>
                <p:cNvCxnSpPr>
                  <a:cxnSpLocks noChangeShapeType="1"/>
                  <a:stCxn id="8232" idx="2"/>
                </p:cNvCxnSpPr>
                <p:nvPr/>
              </p:nvCxnSpPr>
              <p:spPr bwMode="auto">
                <a:xfrm flipV="1">
                  <a:off x="3927708" y="1556792"/>
                  <a:ext cx="0" cy="14401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gr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725488" y="188913"/>
            <a:ext cx="82391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lnSpc>
                <a:spcPct val="105000"/>
              </a:lnSpc>
            </a:pPr>
            <a:r>
              <a:rPr lang="fr-FR" sz="2600" b="1">
                <a:latin typeface="Comic Sans MS" charset="0"/>
              </a:rPr>
              <a:t>La fabrique du "soi génétique" est complexe !</a:t>
            </a:r>
          </a:p>
        </p:txBody>
      </p:sp>
      <p:sp>
        <p:nvSpPr>
          <p:cNvPr id="11267" name="Text Box 4"/>
          <p:cNvSpPr txBox="1">
            <a:spLocks noChangeArrowheads="1"/>
          </p:cNvSpPr>
          <p:nvPr/>
        </p:nvSpPr>
        <p:spPr bwMode="auto">
          <a:xfrm>
            <a:off x="250825" y="3386138"/>
            <a:ext cx="8640763"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lnSpc>
                <a:spcPct val="210000"/>
              </a:lnSpc>
              <a:spcBef>
                <a:spcPct val="50000"/>
              </a:spcBef>
              <a:buClr>
                <a:schemeClr val="accent2"/>
              </a:buClr>
              <a:buFontTx/>
              <a:buChar char="•"/>
            </a:pPr>
            <a:r>
              <a:rPr lang="fr-FR" sz="2000" b="1">
                <a:latin typeface="Comic Sans MS" charset="0"/>
              </a:rPr>
              <a:t> 200 types de cellules (10</a:t>
            </a:r>
            <a:r>
              <a:rPr lang="fr-FR" sz="2000" b="1" baseline="30000">
                <a:latin typeface="Comic Sans MS" charset="0"/>
              </a:rPr>
              <a:t>13</a:t>
            </a:r>
            <a:r>
              <a:rPr lang="fr-FR" sz="2000" b="1">
                <a:latin typeface="Comic Sans MS" charset="0"/>
              </a:rPr>
              <a:t> au total)</a:t>
            </a:r>
          </a:p>
          <a:p>
            <a:pPr eaLnBrk="1" hangingPunct="1">
              <a:lnSpc>
                <a:spcPct val="210000"/>
              </a:lnSpc>
              <a:spcBef>
                <a:spcPct val="50000"/>
              </a:spcBef>
              <a:buClr>
                <a:schemeClr val="accent2"/>
              </a:buClr>
              <a:buFontTx/>
              <a:buChar char="•"/>
            </a:pPr>
            <a:r>
              <a:rPr lang="fr-FR" sz="2000" b="1">
                <a:latin typeface="Comic Sans MS" charset="0"/>
              </a:rPr>
              <a:t> 3 à 5000 gènes</a:t>
            </a:r>
            <a:r>
              <a:rPr lang="fr-FR" sz="2000" b="1">
                <a:latin typeface="Comic Sans MS" charset="0"/>
                <a:sym typeface="Wingdings 3" charset="0"/>
              </a:rPr>
              <a:t> actifs à un temps donné dans une cellule</a:t>
            </a:r>
          </a:p>
          <a:p>
            <a:pPr eaLnBrk="1" hangingPunct="1">
              <a:lnSpc>
                <a:spcPct val="210000"/>
              </a:lnSpc>
              <a:spcBef>
                <a:spcPct val="50000"/>
              </a:spcBef>
              <a:buClr>
                <a:schemeClr val="accent2"/>
              </a:buClr>
              <a:buFontTx/>
              <a:buChar char="•"/>
            </a:pPr>
            <a:r>
              <a:rPr lang="fr-FR" sz="2000" b="1">
                <a:latin typeface="Comic Sans MS" charset="0"/>
                <a:sym typeface="Wingdings 3" charset="0"/>
              </a:rPr>
              <a:t> …10</a:t>
            </a:r>
            <a:r>
              <a:rPr lang="fr-FR" sz="2000" b="1" baseline="30000">
                <a:latin typeface="Comic Sans MS" charset="0"/>
                <a:sym typeface="Wingdings 3" charset="0"/>
              </a:rPr>
              <a:t> 14 </a:t>
            </a:r>
            <a:r>
              <a:rPr lang="fr-FR" sz="2000" b="1">
                <a:latin typeface="Comic Sans MS" charset="0"/>
                <a:sym typeface="Wingdings 3" charset="0"/>
              </a:rPr>
              <a:t>bactéries</a:t>
            </a:r>
            <a:r>
              <a:rPr lang="fr-FR" sz="2000" b="1">
                <a:latin typeface="Comic Sans MS" charset="0"/>
              </a:rPr>
              <a:t> dans l’intestin   </a:t>
            </a:r>
          </a:p>
        </p:txBody>
      </p:sp>
      <p:sp>
        <p:nvSpPr>
          <p:cNvPr id="7" name="Straight Connector 56337">
            <a:extLst/>
          </p:cNvPr>
          <p:cNvSpPr>
            <a:spLocks noChangeShapeType="1"/>
          </p:cNvSpPr>
          <p:nvPr/>
        </p:nvSpPr>
        <p:spPr bwMode="auto">
          <a:xfrm>
            <a:off x="0" y="836613"/>
            <a:ext cx="9144000" cy="0"/>
          </a:xfrm>
          <a:prstGeom prst="line">
            <a:avLst/>
          </a:prstGeom>
          <a:noFill/>
          <a:ln w="28575" cap="flat" cmpd="sng" algn="ctr">
            <a:solidFill>
              <a:srgbClr val="000080"/>
            </a:solidFill>
            <a:prstDash val="solid"/>
            <a:round/>
            <a:headEnd type="none" w="med" len="med"/>
            <a:tailEnd type="none" w="med" len="med"/>
          </a:ln>
          <a:effectLst>
            <a:outerShdw dist="91581" dir="2021404" algn="ctr" rotWithShape="0">
              <a:srgbClr val="3333FF">
                <a:alpha val="50000"/>
              </a:srgbClr>
            </a:outerShdw>
          </a:effectLst>
        </p:spPr>
        <p:txBody>
          <a:bodyPr/>
          <a:lstStyle/>
          <a:p>
            <a:pPr fontAlgn="auto">
              <a:spcBef>
                <a:spcPts val="0"/>
              </a:spcBef>
              <a:spcAft>
                <a:spcPts val="0"/>
              </a:spcAft>
              <a:defRPr/>
            </a:pPr>
            <a:endParaRPr lang="fr-FR" b="1" kern="0">
              <a:solidFill>
                <a:sysClr val="windowText" lastClr="000000"/>
              </a:solidFill>
              <a:latin typeface="Comic Sans MS" pitchFamily="66" charset="0"/>
              <a:ea typeface="MS PGothic" panose="020B0600070205080204" pitchFamily="34" charset="-128"/>
              <a:cs typeface="+mn-cs"/>
            </a:endParaRPr>
          </a:p>
        </p:txBody>
      </p:sp>
      <p:sp>
        <p:nvSpPr>
          <p:cNvPr id="11269" name="ZoneTexte 4"/>
          <p:cNvSpPr txBox="1">
            <a:spLocks noChangeArrowheads="1"/>
          </p:cNvSpPr>
          <p:nvPr/>
        </p:nvSpPr>
        <p:spPr bwMode="auto">
          <a:xfrm>
            <a:off x="2411413" y="1993900"/>
            <a:ext cx="4681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r>
              <a:rPr lang="fr-FR" sz="2400" b="1">
                <a:solidFill>
                  <a:srgbClr val="0000FF"/>
                </a:solidFill>
                <a:latin typeface="Comic Sans MS" charset="0"/>
              </a:rPr>
              <a:t>22 000 gènes (2% du génome)</a:t>
            </a:r>
          </a:p>
          <a:p>
            <a:pPr eaLnBrk="1" hangingPunct="1"/>
            <a:r>
              <a:rPr lang="fr-FR" sz="2400" b="1">
                <a:solidFill>
                  <a:srgbClr val="0000FF"/>
                </a:solidFill>
                <a:latin typeface="Comic Sans MS" charset="0"/>
              </a:rPr>
              <a:t>100 000 ARN</a:t>
            </a:r>
          </a:p>
          <a:p>
            <a:pPr eaLnBrk="1" hangingPunct="1"/>
            <a:r>
              <a:rPr lang="fr-FR" sz="2400" b="1">
                <a:solidFill>
                  <a:srgbClr val="0000FF"/>
                </a:solidFill>
                <a:latin typeface="Comic Sans MS" charset="0"/>
              </a:rPr>
              <a:t>1 000 000 protéines</a:t>
            </a:r>
          </a:p>
        </p:txBody>
      </p:sp>
      <p:sp>
        <p:nvSpPr>
          <p:cNvPr id="11270" name="ZoneTexte 1"/>
          <p:cNvSpPr txBox="1">
            <a:spLocks noChangeArrowheads="1"/>
          </p:cNvSpPr>
          <p:nvPr/>
        </p:nvSpPr>
        <p:spPr bwMode="auto">
          <a:xfrm>
            <a:off x="323850" y="1304925"/>
            <a:ext cx="871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marL="342900" indent="-342900">
              <a:buFontTx/>
              <a:buChar char="•"/>
            </a:pPr>
            <a:r>
              <a:rPr lang="fr-FR" sz="2000" b="1">
                <a:latin typeface="Comic Sans MS" charset="0"/>
              </a:rPr>
              <a:t>3 milliards de nucléotides </a:t>
            </a:r>
            <a:r>
              <a:rPr lang="fr-FR" sz="1400" b="1">
                <a:latin typeface="Comic Sans MS" charset="0"/>
              </a:rPr>
              <a:t>(1 différence interindividuelle tous les 1000 nucléotides)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MENDEL"/>
          <p:cNvPicPr>
            <a:picLocks noChangeAspect="1" noChangeArrowheads="1"/>
          </p:cNvPicPr>
          <p:nvPr/>
        </p:nvPicPr>
        <p:blipFill>
          <a:blip r:embed="rId2" cstate="email">
            <a:extLst>
              <a:ext uri="{28A0092B-C50C-407E-A947-70E740481C1C}">
                <a14:useLocalDpi xmlns:a14="http://schemas.microsoft.com/office/drawing/2010/main" val="0"/>
              </a:ext>
            </a:extLst>
          </a:blip>
          <a:srcRect b="10483"/>
          <a:stretch>
            <a:fillRect/>
          </a:stretch>
        </p:blipFill>
        <p:spPr bwMode="auto">
          <a:xfrm>
            <a:off x="611188" y="1268413"/>
            <a:ext cx="4043362"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6"/>
          <p:cNvSpPr txBox="1">
            <a:spLocks noChangeArrowheads="1"/>
          </p:cNvSpPr>
          <p:nvPr/>
        </p:nvSpPr>
        <p:spPr bwMode="auto">
          <a:xfrm>
            <a:off x="2195513" y="188913"/>
            <a:ext cx="4716462"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lnSpc>
                <a:spcPct val="105000"/>
              </a:lnSpc>
            </a:pPr>
            <a:r>
              <a:rPr lang="fr-FR" sz="2600" b="1">
                <a:latin typeface="Comic Sans MS" charset="0"/>
              </a:rPr>
              <a:t>Les petits pois de Mendel</a:t>
            </a:r>
          </a:p>
        </p:txBody>
      </p:sp>
      <p:pic>
        <p:nvPicPr>
          <p:cNvPr id="12292" name="Picture 8" descr="01-mendel-himself_1_"/>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24525" y="1773238"/>
            <a:ext cx="2509838"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traight Connector 56337">
            <a:extLst/>
          </p:cNvPr>
          <p:cNvSpPr>
            <a:spLocks noChangeShapeType="1"/>
          </p:cNvSpPr>
          <p:nvPr/>
        </p:nvSpPr>
        <p:spPr bwMode="auto">
          <a:xfrm>
            <a:off x="0" y="908050"/>
            <a:ext cx="9144000" cy="0"/>
          </a:xfrm>
          <a:prstGeom prst="line">
            <a:avLst/>
          </a:prstGeom>
          <a:noFill/>
          <a:ln w="28575" cap="flat" cmpd="sng" algn="ctr">
            <a:solidFill>
              <a:srgbClr val="000080"/>
            </a:solidFill>
            <a:prstDash val="solid"/>
            <a:round/>
            <a:headEnd type="none" w="med" len="med"/>
            <a:tailEnd type="none" w="med" len="med"/>
          </a:ln>
          <a:effectLst>
            <a:outerShdw dist="91581" dir="2021404" algn="ctr" rotWithShape="0">
              <a:srgbClr val="3333FF">
                <a:alpha val="50000"/>
              </a:srgbClr>
            </a:outerShdw>
          </a:effectLst>
        </p:spPr>
        <p:txBody>
          <a:bodyPr/>
          <a:lstStyle/>
          <a:p>
            <a:pPr fontAlgn="auto">
              <a:spcBef>
                <a:spcPts val="0"/>
              </a:spcBef>
              <a:spcAft>
                <a:spcPts val="0"/>
              </a:spcAft>
              <a:defRPr/>
            </a:pPr>
            <a:endParaRPr lang="fr-FR" b="1" kern="0">
              <a:solidFill>
                <a:sysClr val="windowText" lastClr="000000"/>
              </a:solidFill>
              <a:latin typeface="Comic Sans MS" pitchFamily="66" charset="0"/>
              <a:ea typeface="MS PGothic" panose="020B0600070205080204" pitchFamily="34" charset="-128"/>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2700338" y="188913"/>
            <a:ext cx="37338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algn="ctr">
              <a:lnSpc>
                <a:spcPct val="105000"/>
              </a:lnSpc>
            </a:pPr>
            <a:r>
              <a:rPr lang="fr-FR" sz="2600" b="1">
                <a:latin typeface="Comic Sans MS" charset="0"/>
              </a:rPr>
              <a:t>Les mutations</a:t>
            </a:r>
          </a:p>
        </p:txBody>
      </p:sp>
      <p:pic>
        <p:nvPicPr>
          <p:cNvPr id="13315" name="Picture 6"/>
          <p:cNvPicPr>
            <a:picLocks noChangeAspect="1" noChangeArrowheads="1"/>
          </p:cNvPicPr>
          <p:nvPr/>
        </p:nvPicPr>
        <p:blipFill>
          <a:blip r:embed="rId2">
            <a:extLst>
              <a:ext uri="{28A0092B-C50C-407E-A947-70E740481C1C}">
                <a14:useLocalDpi xmlns:a14="http://schemas.microsoft.com/office/drawing/2010/main" val="0"/>
              </a:ext>
            </a:extLst>
          </a:blip>
          <a:srcRect l="8043" t="1106" r="2956" b="83414"/>
          <a:stretch>
            <a:fillRect/>
          </a:stretch>
        </p:blipFill>
        <p:spPr bwMode="auto">
          <a:xfrm>
            <a:off x="2700338" y="908050"/>
            <a:ext cx="57213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p:cNvPicPr>
            <a:picLocks noChangeAspect="1" noChangeArrowheads="1"/>
          </p:cNvPicPr>
          <p:nvPr/>
        </p:nvPicPr>
        <p:blipFill>
          <a:blip r:embed="rId2">
            <a:extLst>
              <a:ext uri="{28A0092B-C50C-407E-A947-70E740481C1C}">
                <a14:useLocalDpi xmlns:a14="http://schemas.microsoft.com/office/drawing/2010/main" val="0"/>
              </a:ext>
            </a:extLst>
          </a:blip>
          <a:srcRect l="8791" t="50012" r="2956" b="34512"/>
          <a:stretch>
            <a:fillRect/>
          </a:stretch>
        </p:blipFill>
        <p:spPr bwMode="auto">
          <a:xfrm>
            <a:off x="2700338" y="3644900"/>
            <a:ext cx="5672137"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9"/>
          <p:cNvSpPr txBox="1">
            <a:spLocks noChangeArrowheads="1"/>
          </p:cNvSpPr>
          <p:nvPr/>
        </p:nvSpPr>
        <p:spPr bwMode="auto">
          <a:xfrm>
            <a:off x="323850" y="1268413"/>
            <a:ext cx="2952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Bef>
                <a:spcPct val="50000"/>
              </a:spcBef>
            </a:pPr>
            <a:r>
              <a:rPr lang="fr-FR" sz="1400" b="1">
                <a:latin typeface="Comic Sans MS" charset="0"/>
              </a:rPr>
              <a:t>Séquence d'ADN (lettres)</a:t>
            </a:r>
          </a:p>
        </p:txBody>
      </p:sp>
      <p:sp>
        <p:nvSpPr>
          <p:cNvPr id="13318" name="Text Box 10"/>
          <p:cNvSpPr txBox="1">
            <a:spLocks noChangeArrowheads="1"/>
          </p:cNvSpPr>
          <p:nvPr/>
        </p:nvSpPr>
        <p:spPr bwMode="auto">
          <a:xfrm>
            <a:off x="323850" y="1773238"/>
            <a:ext cx="2232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defRPr sz="2000">
                <a:solidFill>
                  <a:schemeClr val="tx1"/>
                </a:solidFill>
                <a:latin typeface="Times" charset="0"/>
                <a:ea typeface="MS PGothic" charset="0"/>
                <a:cs typeface="MS PGothic" charset="0"/>
              </a:defRPr>
            </a:lvl6pPr>
            <a:lvl7pPr eaLnBrk="0" hangingPunct="0">
              <a:defRPr sz="2000">
                <a:solidFill>
                  <a:schemeClr val="tx1"/>
                </a:solidFill>
                <a:latin typeface="Times" charset="0"/>
                <a:ea typeface="MS PGothic" charset="0"/>
                <a:cs typeface="MS PGothic" charset="0"/>
              </a:defRPr>
            </a:lvl7pPr>
            <a:lvl8pPr eaLnBrk="0" hangingPunct="0">
              <a:defRPr sz="2000">
                <a:solidFill>
                  <a:schemeClr val="tx1"/>
                </a:solidFill>
                <a:latin typeface="Times" charset="0"/>
                <a:ea typeface="MS PGothic" charset="0"/>
                <a:cs typeface="MS PGothic" charset="0"/>
              </a:defRPr>
            </a:lvl8pPr>
            <a:lvl9pPr eaLnBrk="0" hangingPunct="0">
              <a:defRPr sz="2000">
                <a:solidFill>
                  <a:schemeClr val="tx1"/>
                </a:solidFill>
                <a:latin typeface="Times" charset="0"/>
                <a:ea typeface="MS PGothic" charset="0"/>
                <a:cs typeface="MS PGothic" charset="0"/>
              </a:defRPr>
            </a:lvl9pPr>
          </a:lstStyle>
          <a:p>
            <a:pPr eaLnBrk="1" hangingPunct="1">
              <a:spcBef>
                <a:spcPct val="50000"/>
              </a:spcBef>
            </a:pPr>
            <a:r>
              <a:rPr lang="fr-FR" sz="1400" b="1">
                <a:latin typeface="Comic Sans MS" charset="0"/>
              </a:rPr>
              <a:t>Acides aminés</a:t>
            </a:r>
          </a:p>
        </p:txBody>
      </p:sp>
      <p:pic>
        <p:nvPicPr>
          <p:cNvPr id="35851" name="Picture 11"/>
          <p:cNvPicPr>
            <a:picLocks noChangeAspect="1" noChangeArrowheads="1"/>
          </p:cNvPicPr>
          <p:nvPr/>
        </p:nvPicPr>
        <p:blipFill>
          <a:blip r:embed="rId2">
            <a:extLst>
              <a:ext uri="{28A0092B-C50C-407E-A947-70E740481C1C}">
                <a14:useLocalDpi xmlns:a14="http://schemas.microsoft.com/office/drawing/2010/main" val="0"/>
              </a:ext>
            </a:extLst>
          </a:blip>
          <a:srcRect l="8043" t="17395" r="2956" b="66498"/>
          <a:stretch>
            <a:fillRect/>
          </a:stretch>
        </p:blipFill>
        <p:spPr bwMode="auto">
          <a:xfrm>
            <a:off x="2700338" y="2276475"/>
            <a:ext cx="572135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p:cNvPicPr>
            <a:picLocks noChangeAspect="1" noChangeArrowheads="1"/>
          </p:cNvPicPr>
          <p:nvPr/>
        </p:nvPicPr>
        <p:blipFill>
          <a:blip r:embed="rId2">
            <a:extLst>
              <a:ext uri="{28A0092B-C50C-407E-A947-70E740481C1C}">
                <a14:useLocalDpi xmlns:a14="http://schemas.microsoft.com/office/drawing/2010/main" val="0"/>
              </a:ext>
            </a:extLst>
          </a:blip>
          <a:srcRect l="8791" t="66948" r="2956" b="17702"/>
          <a:stretch>
            <a:fillRect/>
          </a:stretch>
        </p:blipFill>
        <p:spPr bwMode="auto">
          <a:xfrm>
            <a:off x="2700338" y="5084763"/>
            <a:ext cx="5672137"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traight Connector 56337">
            <a:extLst/>
          </p:cNvPr>
          <p:cNvSpPr>
            <a:spLocks noChangeShapeType="1"/>
          </p:cNvSpPr>
          <p:nvPr/>
        </p:nvSpPr>
        <p:spPr bwMode="auto">
          <a:xfrm>
            <a:off x="0" y="836613"/>
            <a:ext cx="9144000" cy="0"/>
          </a:xfrm>
          <a:prstGeom prst="line">
            <a:avLst/>
          </a:prstGeom>
          <a:noFill/>
          <a:ln w="28575" cap="flat" cmpd="sng" algn="ctr">
            <a:solidFill>
              <a:srgbClr val="000080"/>
            </a:solidFill>
            <a:prstDash val="solid"/>
            <a:round/>
            <a:headEnd type="none" w="med" len="med"/>
            <a:tailEnd type="none" w="med" len="med"/>
          </a:ln>
          <a:effectLst>
            <a:outerShdw dist="91581" dir="2021404" algn="ctr" rotWithShape="0">
              <a:srgbClr val="3333FF">
                <a:alpha val="50000"/>
              </a:srgbClr>
            </a:outerShdw>
          </a:effectLst>
        </p:spPr>
        <p:txBody>
          <a:bodyPr/>
          <a:lstStyle/>
          <a:p>
            <a:pPr fontAlgn="auto">
              <a:spcBef>
                <a:spcPts val="0"/>
              </a:spcBef>
              <a:spcAft>
                <a:spcPts val="0"/>
              </a:spcAft>
              <a:defRPr/>
            </a:pPr>
            <a:endParaRPr lang="fr-FR" b="1" kern="0">
              <a:solidFill>
                <a:sysClr val="windowText" lastClr="000000"/>
              </a:solidFill>
              <a:latin typeface="Comic Sans MS" pitchFamily="66" charset="0"/>
              <a:ea typeface="MS PGothic" panose="020B0600070205080204" pitchFamily="34" charset="-128"/>
              <a:cs typeface="+mn-cs"/>
            </a:endParaRPr>
          </a:p>
        </p:txBody>
      </p:sp>
      <p:sp>
        <p:nvSpPr>
          <p:cNvPr id="2" name="Ellipse 1">
            <a:extLst/>
          </p:cNvPr>
          <p:cNvSpPr/>
          <p:nvPr/>
        </p:nvSpPr>
        <p:spPr>
          <a:xfrm>
            <a:off x="5364163" y="2508250"/>
            <a:ext cx="815975" cy="1163638"/>
          </a:xfrm>
          <a:prstGeom prst="ellipse">
            <a:avLst/>
          </a:prstGeom>
          <a:noFill/>
          <a:ln>
            <a:solidFill>
              <a:srgbClr val="13298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Ellipse 10">
            <a:extLst/>
          </p:cNvPr>
          <p:cNvSpPr/>
          <p:nvPr/>
        </p:nvSpPr>
        <p:spPr>
          <a:xfrm>
            <a:off x="5310188" y="3952875"/>
            <a:ext cx="814387" cy="1073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Ellipse 11">
            <a:extLst/>
          </p:cNvPr>
          <p:cNvSpPr/>
          <p:nvPr/>
        </p:nvSpPr>
        <p:spPr>
          <a:xfrm>
            <a:off x="5268913" y="5434013"/>
            <a:ext cx="815975" cy="1073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58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58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pitchFamily="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pitchFamily="28"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Concourse</Template>
  <TotalTime>20</TotalTime>
  <Words>2299</Words>
  <Application>Microsoft Office PowerPoint</Application>
  <PresentationFormat>Affichage à l'écran (4:3)</PresentationFormat>
  <Paragraphs>630</Paragraphs>
  <Slides>69</Slides>
  <Notes>20</Notes>
  <HiddenSlides>0</HiddenSlides>
  <MMClips>1</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69</vt:i4>
      </vt:variant>
    </vt:vector>
  </HeadingPairs>
  <TitlesOfParts>
    <vt:vector size="71" baseType="lpstr">
      <vt:lpstr>Nouvelle présentation</vt:lpstr>
      <vt:lpstr>Image</vt:lpstr>
      <vt:lpstr>Génome et médecine : conquêtes et frontières  Professeur Alain Fischer</vt:lpstr>
      <vt:lpstr>La Fondation 101 Génomes a pour objectif de faire avancer la recherche de 10 ans en créant une base de données inédite qui permettra d’apprivoiser le génome pour mieux comprendre et pour mieux soigner les maladies rares qui touchent les enfants.  Le projet pilote de la Fondation est le Projet 101 Génomes dédié au syndrome de Marfan. Par la suite, d’autres projets dédiés à d’autres maladies rares pourront être mis en place.  La Fondation Roi Baudouin recueille les donations destinées  à soutenir cette initiative.  www.f101g.org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survenue de mutations germinales n’est pas si rare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L’exemple des maladies héréditaires du système immunitaire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Limites de la « réparation génique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INSERM U429</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geneviève de Saint Basile</dc:creator>
  <cp:lastModifiedBy>Ludivine Verboogen</cp:lastModifiedBy>
  <cp:revision>1768</cp:revision>
  <cp:lastPrinted>2010-03-24T18:19:43Z</cp:lastPrinted>
  <dcterms:created xsi:type="dcterms:W3CDTF">2008-09-15T14:00:12Z</dcterms:created>
  <dcterms:modified xsi:type="dcterms:W3CDTF">2019-03-27T12:26:40Z</dcterms:modified>
</cp:coreProperties>
</file>